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23"/>
  </p:notesMasterIdLst>
  <p:sldIdLst>
    <p:sldId id="287" r:id="rId2"/>
    <p:sldId id="293" r:id="rId3"/>
    <p:sldId id="289" r:id="rId4"/>
    <p:sldId id="290" r:id="rId5"/>
    <p:sldId id="291" r:id="rId6"/>
    <p:sldId id="259" r:id="rId7"/>
    <p:sldId id="292" r:id="rId8"/>
    <p:sldId id="265" r:id="rId9"/>
    <p:sldId id="266" r:id="rId10"/>
    <p:sldId id="269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83" r:id="rId20"/>
    <p:sldId id="284" r:id="rId21"/>
    <p:sldId id="28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5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F49C8-98FE-4F28-A083-A4FDEE5FFFE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229762E6-1363-4577-9304-AA11311A3BB9}">
      <dgm:prSet phldrT="[Texto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1. </a:t>
          </a:r>
          <a:r>
            <a:rPr lang="es-CL" sz="2000" b="1" dirty="0">
              <a:solidFill>
                <a:schemeClr val="tx1"/>
              </a:solidFill>
            </a:rPr>
            <a:t>El valor del trabajo</a:t>
          </a:r>
        </a:p>
      </dgm:t>
    </dgm:pt>
    <dgm:pt modelId="{347EFE6D-4BEB-4E0E-9F2C-051C42E9A618}" type="parTrans" cxnId="{2955DBEC-5B81-43A8-BE88-96DA41607097}">
      <dgm:prSet/>
      <dgm:spPr/>
      <dgm:t>
        <a:bodyPr/>
        <a:lstStyle/>
        <a:p>
          <a:endParaRPr lang="es-CL"/>
        </a:p>
      </dgm:t>
    </dgm:pt>
    <dgm:pt modelId="{F9D22ED0-7017-45DB-894D-E73A59D382F3}" type="sibTrans" cxnId="{2955DBEC-5B81-43A8-BE88-96DA41607097}">
      <dgm:prSet/>
      <dgm:spPr/>
      <dgm:t>
        <a:bodyPr/>
        <a:lstStyle/>
        <a:p>
          <a:endParaRPr lang="es-CL"/>
        </a:p>
      </dgm:t>
    </dgm:pt>
    <dgm:pt modelId="{EE274607-C8FE-4841-BCA5-58E51EC43179}">
      <dgm:prSet phldrT="[Texto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2. </a:t>
          </a:r>
          <a:r>
            <a:rPr lang="es-CL" sz="2000" b="1" dirty="0">
              <a:solidFill>
                <a:schemeClr val="tx1"/>
              </a:solidFill>
            </a:rPr>
            <a:t>Formación y Trabajo</a:t>
          </a:r>
        </a:p>
      </dgm:t>
    </dgm:pt>
    <dgm:pt modelId="{1B18C5B2-9FB1-4031-AAFB-94B7CBEBE3CF}" type="parTrans" cxnId="{B519576D-4B3F-40ED-97A3-E16AC7CFB5DF}">
      <dgm:prSet/>
      <dgm:spPr/>
      <dgm:t>
        <a:bodyPr/>
        <a:lstStyle/>
        <a:p>
          <a:endParaRPr lang="es-CL"/>
        </a:p>
      </dgm:t>
    </dgm:pt>
    <dgm:pt modelId="{093EDAD1-970C-447B-B1ED-C2B6637B2940}" type="sibTrans" cxnId="{B519576D-4B3F-40ED-97A3-E16AC7CFB5DF}">
      <dgm:prSet/>
      <dgm:spPr/>
      <dgm:t>
        <a:bodyPr/>
        <a:lstStyle/>
        <a:p>
          <a:endParaRPr lang="es-CL"/>
        </a:p>
      </dgm:t>
    </dgm:pt>
    <dgm:pt modelId="{157E9133-B46E-424D-982C-1365E88C17ED}">
      <dgm:prSet phldrT="[Texto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3. </a:t>
          </a:r>
          <a:r>
            <a:rPr lang="es-CL" sz="2000" b="1" dirty="0">
              <a:solidFill>
                <a:schemeClr val="tx1"/>
              </a:solidFill>
            </a:rPr>
            <a:t>Una mirada desde la Organización Internacional del Trabajo</a:t>
          </a:r>
        </a:p>
      </dgm:t>
    </dgm:pt>
    <dgm:pt modelId="{CC156D6B-8830-4CFF-A1CC-A1D683338FBA}" type="parTrans" cxnId="{556511F9-E1BA-4601-84C0-6C4954E6BEF5}">
      <dgm:prSet/>
      <dgm:spPr/>
      <dgm:t>
        <a:bodyPr/>
        <a:lstStyle/>
        <a:p>
          <a:endParaRPr lang="es-CL"/>
        </a:p>
      </dgm:t>
    </dgm:pt>
    <dgm:pt modelId="{140FAB5C-D4C8-4C01-8593-F5B0891A60D3}" type="sibTrans" cxnId="{556511F9-E1BA-4601-84C0-6C4954E6BEF5}">
      <dgm:prSet/>
      <dgm:spPr/>
      <dgm:t>
        <a:bodyPr/>
        <a:lstStyle/>
        <a:p>
          <a:endParaRPr lang="es-CL"/>
        </a:p>
      </dgm:t>
    </dgm:pt>
    <dgm:pt modelId="{B96BC11B-A822-471D-BC72-C97AD5733C37}">
      <dgm:prSet phldrT="[Texto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4. </a:t>
          </a:r>
          <a:r>
            <a:rPr lang="es-CL" sz="2000" b="1" dirty="0">
              <a:solidFill>
                <a:schemeClr val="tx1"/>
              </a:solidFill>
            </a:rPr>
            <a:t>Hacia una mirada integrada de los procesos de educación y formación para el trabajo</a:t>
          </a:r>
        </a:p>
      </dgm:t>
    </dgm:pt>
    <dgm:pt modelId="{E12B3460-D475-46E8-A9AE-1058DD5AD0C8}" type="parTrans" cxnId="{A550D189-AD86-4C03-81A3-70C6A0E8FFF7}">
      <dgm:prSet/>
      <dgm:spPr/>
      <dgm:t>
        <a:bodyPr/>
        <a:lstStyle/>
        <a:p>
          <a:endParaRPr lang="es-CL"/>
        </a:p>
      </dgm:t>
    </dgm:pt>
    <dgm:pt modelId="{748562AC-44CC-4C4F-9E54-F28A22D8AE21}" type="sibTrans" cxnId="{A550D189-AD86-4C03-81A3-70C6A0E8FFF7}">
      <dgm:prSet/>
      <dgm:spPr/>
      <dgm:t>
        <a:bodyPr/>
        <a:lstStyle/>
        <a:p>
          <a:endParaRPr lang="es-CL"/>
        </a:p>
      </dgm:t>
    </dgm:pt>
    <dgm:pt modelId="{B93A4A64-BBED-4C79-9CBA-B00A1C88F0DD}">
      <dgm:prSet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5. </a:t>
          </a:r>
          <a:r>
            <a:rPr lang="es-CL" sz="2000" b="1" dirty="0">
              <a:solidFill>
                <a:schemeClr val="tx1"/>
              </a:solidFill>
            </a:rPr>
            <a:t>Propuesta estratégica desde la Central Unitaria de Trabajadores sobre la Formación para el Trabajo</a:t>
          </a:r>
        </a:p>
      </dgm:t>
    </dgm:pt>
    <dgm:pt modelId="{3F7CA474-2FAC-4BD6-B6BD-CBA2779D3B44}" type="parTrans" cxnId="{C894FD4A-42D2-426F-8B41-3C46896ABD3F}">
      <dgm:prSet/>
      <dgm:spPr/>
      <dgm:t>
        <a:bodyPr/>
        <a:lstStyle/>
        <a:p>
          <a:endParaRPr lang="es-CL"/>
        </a:p>
      </dgm:t>
    </dgm:pt>
    <dgm:pt modelId="{FF4C08DE-2AFE-4519-9237-68E469DB7EC8}" type="sibTrans" cxnId="{C894FD4A-42D2-426F-8B41-3C46896ABD3F}">
      <dgm:prSet/>
      <dgm:spPr/>
      <dgm:t>
        <a:bodyPr/>
        <a:lstStyle/>
        <a:p>
          <a:endParaRPr lang="es-CL"/>
        </a:p>
      </dgm:t>
    </dgm:pt>
    <dgm:pt modelId="{ED8A7256-995A-4631-BD84-9408903E7CE3}">
      <dgm:prSet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800" b="1" dirty="0">
              <a:solidFill>
                <a:schemeClr val="tx1"/>
              </a:solidFill>
            </a:rPr>
            <a:t>6</a:t>
          </a:r>
          <a:r>
            <a:rPr lang="es-CL" sz="2000" b="1" dirty="0">
              <a:solidFill>
                <a:schemeClr val="tx1"/>
              </a:solidFill>
            </a:rPr>
            <a:t>. La necesidad de contar con espacios reales de articulación</a:t>
          </a:r>
        </a:p>
      </dgm:t>
    </dgm:pt>
    <dgm:pt modelId="{EC1B9D41-CDDA-4D70-A39B-6A4845392920}" type="parTrans" cxnId="{94D50D2A-2FD8-459D-B9E8-580D3749653A}">
      <dgm:prSet/>
      <dgm:spPr/>
      <dgm:t>
        <a:bodyPr/>
        <a:lstStyle/>
        <a:p>
          <a:endParaRPr lang="es-CL"/>
        </a:p>
      </dgm:t>
    </dgm:pt>
    <dgm:pt modelId="{474DFD89-9A12-4041-98EA-B86481597109}" type="sibTrans" cxnId="{94D50D2A-2FD8-459D-B9E8-580D3749653A}">
      <dgm:prSet/>
      <dgm:spPr/>
      <dgm:t>
        <a:bodyPr/>
        <a:lstStyle/>
        <a:p>
          <a:endParaRPr lang="es-CL"/>
        </a:p>
      </dgm:t>
    </dgm:pt>
    <dgm:pt modelId="{189EBC5D-0001-42C3-9E38-23B00E8D3894}" type="pres">
      <dgm:prSet presAssocID="{3F6F49C8-98FE-4F28-A083-A4FDEE5FFFEA}" presName="diagram" presStyleCnt="0">
        <dgm:presLayoutVars>
          <dgm:dir/>
          <dgm:resizeHandles val="exact"/>
        </dgm:presLayoutVars>
      </dgm:prSet>
      <dgm:spPr/>
    </dgm:pt>
    <dgm:pt modelId="{F8A65437-DA58-4336-A1D7-E7456DC1F913}" type="pres">
      <dgm:prSet presAssocID="{229762E6-1363-4577-9304-AA11311A3BB9}" presName="node" presStyleLbl="node1" presStyleIdx="0" presStyleCnt="6" custLinFactNeighborX="-17377" custLinFactNeighborY="2610">
        <dgm:presLayoutVars>
          <dgm:bulletEnabled val="1"/>
        </dgm:presLayoutVars>
      </dgm:prSet>
      <dgm:spPr/>
    </dgm:pt>
    <dgm:pt modelId="{AE48C536-55E8-4FD3-9403-E9280675FC0A}" type="pres">
      <dgm:prSet presAssocID="{F9D22ED0-7017-45DB-894D-E73A59D382F3}" presName="sibTrans" presStyleCnt="0"/>
      <dgm:spPr/>
    </dgm:pt>
    <dgm:pt modelId="{E4B2C6AC-E211-47B1-998D-6D2F2E77D93C}" type="pres">
      <dgm:prSet presAssocID="{EE274607-C8FE-4841-BCA5-58E51EC43179}" presName="node" presStyleLbl="node1" presStyleIdx="1" presStyleCnt="6">
        <dgm:presLayoutVars>
          <dgm:bulletEnabled val="1"/>
        </dgm:presLayoutVars>
      </dgm:prSet>
      <dgm:spPr/>
    </dgm:pt>
    <dgm:pt modelId="{5FD6D387-0CFE-4BD6-9BB8-413560F17873}" type="pres">
      <dgm:prSet presAssocID="{093EDAD1-970C-447B-B1ED-C2B6637B2940}" presName="sibTrans" presStyleCnt="0"/>
      <dgm:spPr/>
    </dgm:pt>
    <dgm:pt modelId="{2F2CB2FB-28A4-4069-9941-7CA33070B5D0}" type="pres">
      <dgm:prSet presAssocID="{157E9133-B46E-424D-982C-1365E88C17ED}" presName="node" presStyleLbl="node1" presStyleIdx="2" presStyleCnt="6" custLinFactNeighborX="-14717" custLinFactNeighborY="1227">
        <dgm:presLayoutVars>
          <dgm:bulletEnabled val="1"/>
        </dgm:presLayoutVars>
      </dgm:prSet>
      <dgm:spPr/>
    </dgm:pt>
    <dgm:pt modelId="{97A4F8C1-C15D-4A55-A641-6AE871CE2736}" type="pres">
      <dgm:prSet presAssocID="{140FAB5C-D4C8-4C01-8593-F5B0891A60D3}" presName="sibTrans" presStyleCnt="0"/>
      <dgm:spPr/>
    </dgm:pt>
    <dgm:pt modelId="{16DEC570-60CF-4F79-938A-06A391A457A8}" type="pres">
      <dgm:prSet presAssocID="{B96BC11B-A822-471D-BC72-C97AD5733C37}" presName="node" presStyleLbl="node1" presStyleIdx="3" presStyleCnt="6">
        <dgm:presLayoutVars>
          <dgm:bulletEnabled val="1"/>
        </dgm:presLayoutVars>
      </dgm:prSet>
      <dgm:spPr/>
    </dgm:pt>
    <dgm:pt modelId="{A4622A7E-D97F-4236-B305-C057C7D9E819}" type="pres">
      <dgm:prSet presAssocID="{748562AC-44CC-4C4F-9E54-F28A22D8AE21}" presName="sibTrans" presStyleCnt="0"/>
      <dgm:spPr/>
    </dgm:pt>
    <dgm:pt modelId="{E3F8785D-3CA7-43F2-8BEF-F3751392C106}" type="pres">
      <dgm:prSet presAssocID="{B93A4A64-BBED-4C79-9CBA-B00A1C88F0DD}" presName="node" presStyleLbl="node1" presStyleIdx="4" presStyleCnt="6" custLinFactNeighborX="-12056" custLinFactNeighborY="-1723">
        <dgm:presLayoutVars>
          <dgm:bulletEnabled val="1"/>
        </dgm:presLayoutVars>
      </dgm:prSet>
      <dgm:spPr/>
    </dgm:pt>
    <dgm:pt modelId="{97347BE7-6324-4602-8893-ACC5600AF849}" type="pres">
      <dgm:prSet presAssocID="{FF4C08DE-2AFE-4519-9237-68E469DB7EC8}" presName="sibTrans" presStyleCnt="0"/>
      <dgm:spPr/>
    </dgm:pt>
    <dgm:pt modelId="{227DF3A6-9A92-4637-A160-3A8A689E0B11}" type="pres">
      <dgm:prSet presAssocID="{ED8A7256-995A-4631-BD84-9408903E7CE3}" presName="node" presStyleLbl="node1" presStyleIdx="5" presStyleCnt="6">
        <dgm:presLayoutVars>
          <dgm:bulletEnabled val="1"/>
        </dgm:presLayoutVars>
      </dgm:prSet>
      <dgm:spPr/>
    </dgm:pt>
  </dgm:ptLst>
  <dgm:cxnLst>
    <dgm:cxn modelId="{500CEF13-04AB-4D01-8ABA-FEF33124E79A}" type="presOf" srcId="{B93A4A64-BBED-4C79-9CBA-B00A1C88F0DD}" destId="{E3F8785D-3CA7-43F2-8BEF-F3751392C106}" srcOrd="0" destOrd="0" presId="urn:microsoft.com/office/officeart/2005/8/layout/default"/>
    <dgm:cxn modelId="{94D50D2A-2FD8-459D-B9E8-580D3749653A}" srcId="{3F6F49C8-98FE-4F28-A083-A4FDEE5FFFEA}" destId="{ED8A7256-995A-4631-BD84-9408903E7CE3}" srcOrd="5" destOrd="0" parTransId="{EC1B9D41-CDDA-4D70-A39B-6A4845392920}" sibTransId="{474DFD89-9A12-4041-98EA-B86481597109}"/>
    <dgm:cxn modelId="{D1520936-8B86-4DCD-B2FF-327A2CEC6AEF}" type="presOf" srcId="{157E9133-B46E-424D-982C-1365E88C17ED}" destId="{2F2CB2FB-28A4-4069-9941-7CA33070B5D0}" srcOrd="0" destOrd="0" presId="urn:microsoft.com/office/officeart/2005/8/layout/default"/>
    <dgm:cxn modelId="{1C623339-61A7-4EC8-876D-78545C6D36EE}" type="presOf" srcId="{3F6F49C8-98FE-4F28-A083-A4FDEE5FFFEA}" destId="{189EBC5D-0001-42C3-9E38-23B00E8D3894}" srcOrd="0" destOrd="0" presId="urn:microsoft.com/office/officeart/2005/8/layout/default"/>
    <dgm:cxn modelId="{C894FD4A-42D2-426F-8B41-3C46896ABD3F}" srcId="{3F6F49C8-98FE-4F28-A083-A4FDEE5FFFEA}" destId="{B93A4A64-BBED-4C79-9CBA-B00A1C88F0DD}" srcOrd="4" destOrd="0" parTransId="{3F7CA474-2FAC-4BD6-B6BD-CBA2779D3B44}" sibTransId="{FF4C08DE-2AFE-4519-9237-68E469DB7EC8}"/>
    <dgm:cxn modelId="{B519576D-4B3F-40ED-97A3-E16AC7CFB5DF}" srcId="{3F6F49C8-98FE-4F28-A083-A4FDEE5FFFEA}" destId="{EE274607-C8FE-4841-BCA5-58E51EC43179}" srcOrd="1" destOrd="0" parTransId="{1B18C5B2-9FB1-4031-AAFB-94B7CBEBE3CF}" sibTransId="{093EDAD1-970C-447B-B1ED-C2B6637B2940}"/>
    <dgm:cxn modelId="{7FBD7952-96DC-4A7A-9EBA-3DEC9A45C4D9}" type="presOf" srcId="{ED8A7256-995A-4631-BD84-9408903E7CE3}" destId="{227DF3A6-9A92-4637-A160-3A8A689E0B11}" srcOrd="0" destOrd="0" presId="urn:microsoft.com/office/officeart/2005/8/layout/default"/>
    <dgm:cxn modelId="{A550D189-AD86-4C03-81A3-70C6A0E8FFF7}" srcId="{3F6F49C8-98FE-4F28-A083-A4FDEE5FFFEA}" destId="{B96BC11B-A822-471D-BC72-C97AD5733C37}" srcOrd="3" destOrd="0" parTransId="{E12B3460-D475-46E8-A9AE-1058DD5AD0C8}" sibTransId="{748562AC-44CC-4C4F-9E54-F28A22D8AE21}"/>
    <dgm:cxn modelId="{25B79DB9-3776-4FE9-8184-BC72EE8F8CC6}" type="presOf" srcId="{EE274607-C8FE-4841-BCA5-58E51EC43179}" destId="{E4B2C6AC-E211-47B1-998D-6D2F2E77D93C}" srcOrd="0" destOrd="0" presId="urn:microsoft.com/office/officeart/2005/8/layout/default"/>
    <dgm:cxn modelId="{4B1F99C8-6B4E-4C74-B1CB-96203916F41F}" type="presOf" srcId="{B96BC11B-A822-471D-BC72-C97AD5733C37}" destId="{16DEC570-60CF-4F79-938A-06A391A457A8}" srcOrd="0" destOrd="0" presId="urn:microsoft.com/office/officeart/2005/8/layout/default"/>
    <dgm:cxn modelId="{2955DBEC-5B81-43A8-BE88-96DA41607097}" srcId="{3F6F49C8-98FE-4F28-A083-A4FDEE5FFFEA}" destId="{229762E6-1363-4577-9304-AA11311A3BB9}" srcOrd="0" destOrd="0" parTransId="{347EFE6D-4BEB-4E0E-9F2C-051C42E9A618}" sibTransId="{F9D22ED0-7017-45DB-894D-E73A59D382F3}"/>
    <dgm:cxn modelId="{AD25AEF2-3951-4D9A-B186-EDF6A7F0CA18}" type="presOf" srcId="{229762E6-1363-4577-9304-AA11311A3BB9}" destId="{F8A65437-DA58-4336-A1D7-E7456DC1F913}" srcOrd="0" destOrd="0" presId="urn:microsoft.com/office/officeart/2005/8/layout/default"/>
    <dgm:cxn modelId="{556511F9-E1BA-4601-84C0-6C4954E6BEF5}" srcId="{3F6F49C8-98FE-4F28-A083-A4FDEE5FFFEA}" destId="{157E9133-B46E-424D-982C-1365E88C17ED}" srcOrd="2" destOrd="0" parTransId="{CC156D6B-8830-4CFF-A1CC-A1D683338FBA}" sibTransId="{140FAB5C-D4C8-4C01-8593-F5B0891A60D3}"/>
    <dgm:cxn modelId="{65932A2B-7926-4582-84AA-86A082975714}" type="presParOf" srcId="{189EBC5D-0001-42C3-9E38-23B00E8D3894}" destId="{F8A65437-DA58-4336-A1D7-E7456DC1F913}" srcOrd="0" destOrd="0" presId="urn:microsoft.com/office/officeart/2005/8/layout/default"/>
    <dgm:cxn modelId="{D4A4EB65-CF2C-4066-BBEB-A2EBB0AABE15}" type="presParOf" srcId="{189EBC5D-0001-42C3-9E38-23B00E8D3894}" destId="{AE48C536-55E8-4FD3-9403-E9280675FC0A}" srcOrd="1" destOrd="0" presId="urn:microsoft.com/office/officeart/2005/8/layout/default"/>
    <dgm:cxn modelId="{7A502460-437D-4312-AA29-14CE1C046BA7}" type="presParOf" srcId="{189EBC5D-0001-42C3-9E38-23B00E8D3894}" destId="{E4B2C6AC-E211-47B1-998D-6D2F2E77D93C}" srcOrd="2" destOrd="0" presId="urn:microsoft.com/office/officeart/2005/8/layout/default"/>
    <dgm:cxn modelId="{9FE0ECBC-6541-42D3-A0F1-8102D32104A4}" type="presParOf" srcId="{189EBC5D-0001-42C3-9E38-23B00E8D3894}" destId="{5FD6D387-0CFE-4BD6-9BB8-413560F17873}" srcOrd="3" destOrd="0" presId="urn:microsoft.com/office/officeart/2005/8/layout/default"/>
    <dgm:cxn modelId="{641B1C1B-94DD-4141-8890-DFE4C1BE7A10}" type="presParOf" srcId="{189EBC5D-0001-42C3-9E38-23B00E8D3894}" destId="{2F2CB2FB-28A4-4069-9941-7CA33070B5D0}" srcOrd="4" destOrd="0" presId="urn:microsoft.com/office/officeart/2005/8/layout/default"/>
    <dgm:cxn modelId="{B3E6E1CD-3BA7-48D3-BA23-C92F8CBBFD19}" type="presParOf" srcId="{189EBC5D-0001-42C3-9E38-23B00E8D3894}" destId="{97A4F8C1-C15D-4A55-A641-6AE871CE2736}" srcOrd="5" destOrd="0" presId="urn:microsoft.com/office/officeart/2005/8/layout/default"/>
    <dgm:cxn modelId="{DE19E4F4-58F7-46BC-88AC-9E20F62053F5}" type="presParOf" srcId="{189EBC5D-0001-42C3-9E38-23B00E8D3894}" destId="{16DEC570-60CF-4F79-938A-06A391A457A8}" srcOrd="6" destOrd="0" presId="urn:microsoft.com/office/officeart/2005/8/layout/default"/>
    <dgm:cxn modelId="{6A417AA7-C06C-440B-B855-23A9EA78C66E}" type="presParOf" srcId="{189EBC5D-0001-42C3-9E38-23B00E8D3894}" destId="{A4622A7E-D97F-4236-B305-C057C7D9E819}" srcOrd="7" destOrd="0" presId="urn:microsoft.com/office/officeart/2005/8/layout/default"/>
    <dgm:cxn modelId="{1B300748-7E87-48A6-B306-8F028AB5CDB5}" type="presParOf" srcId="{189EBC5D-0001-42C3-9E38-23B00E8D3894}" destId="{E3F8785D-3CA7-43F2-8BEF-F3751392C106}" srcOrd="8" destOrd="0" presId="urn:microsoft.com/office/officeart/2005/8/layout/default"/>
    <dgm:cxn modelId="{0962F4BF-06FB-4A93-A29D-1B68F7D36601}" type="presParOf" srcId="{189EBC5D-0001-42C3-9E38-23B00E8D3894}" destId="{97347BE7-6324-4602-8893-ACC5600AF849}" srcOrd="9" destOrd="0" presId="urn:microsoft.com/office/officeart/2005/8/layout/default"/>
    <dgm:cxn modelId="{E39A9F33-CFC4-4582-AA98-5CB14ECE14F2}" type="presParOf" srcId="{189EBC5D-0001-42C3-9E38-23B00E8D3894}" destId="{227DF3A6-9A92-4637-A160-3A8A689E0B1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6699E6-F697-4A68-A5C8-428CD3E9CDF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79CFBB6-FF71-49DF-8C4B-FB27D8B81537}">
      <dgm:prSet phldrT="[Texto]" custT="1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L" sz="1800" b="1" dirty="0">
              <a:solidFill>
                <a:schemeClr val="tx1"/>
              </a:solidFill>
            </a:rPr>
            <a:t>Es más que una actividad solamente orientada a la producción instrumental de </a:t>
          </a:r>
          <a:r>
            <a:rPr lang="es-CL" sz="1800" b="1" u="sng" dirty="0">
              <a:solidFill>
                <a:schemeClr val="tx1"/>
              </a:solidFill>
            </a:rPr>
            <a:t>valores de usos</a:t>
          </a:r>
        </a:p>
      </dgm:t>
    </dgm:pt>
    <dgm:pt modelId="{F2BE3C22-01D1-45D9-9AE1-7DFC2F9C0A75}" type="parTrans" cxnId="{5DEC088D-26C4-476A-BB46-ABF031C68FA2}">
      <dgm:prSet/>
      <dgm:spPr/>
      <dgm:t>
        <a:bodyPr/>
        <a:lstStyle/>
        <a:p>
          <a:endParaRPr lang="es-CL"/>
        </a:p>
      </dgm:t>
    </dgm:pt>
    <dgm:pt modelId="{FB1213DC-9208-4DA1-8850-36E7B6EFB964}" type="sibTrans" cxnId="{5DEC088D-26C4-476A-BB46-ABF031C68FA2}">
      <dgm:prSet/>
      <dgm:spPr/>
      <dgm:t>
        <a:bodyPr/>
        <a:lstStyle/>
        <a:p>
          <a:endParaRPr lang="es-CL"/>
        </a:p>
      </dgm:t>
    </dgm:pt>
    <dgm:pt modelId="{267394E3-B6FE-4F0E-9698-82FA9EA621D6}">
      <dgm:prSet phldrT="[Texto]" custT="1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L" sz="1800" b="1" dirty="0">
              <a:solidFill>
                <a:schemeClr val="tx1"/>
              </a:solidFill>
            </a:rPr>
            <a:t>Interacción social y comunicación</a:t>
          </a:r>
        </a:p>
      </dgm:t>
    </dgm:pt>
    <dgm:pt modelId="{26BAC274-9E62-40B1-8251-256E1F1AF118}" type="parTrans" cxnId="{7429E190-48F9-4AFF-81D6-C9AEF83368A5}">
      <dgm:prSet/>
      <dgm:spPr/>
      <dgm:t>
        <a:bodyPr/>
        <a:lstStyle/>
        <a:p>
          <a:endParaRPr lang="es-CL"/>
        </a:p>
      </dgm:t>
    </dgm:pt>
    <dgm:pt modelId="{EFCEE8A0-41B6-45E9-9986-35C34342EE75}" type="sibTrans" cxnId="{7429E190-48F9-4AFF-81D6-C9AEF83368A5}">
      <dgm:prSet/>
      <dgm:spPr/>
      <dgm:t>
        <a:bodyPr/>
        <a:lstStyle/>
        <a:p>
          <a:endParaRPr lang="es-CL"/>
        </a:p>
      </dgm:t>
    </dgm:pt>
    <dgm:pt modelId="{624C7B14-46C4-43E6-9F67-CFF9E19082BD}">
      <dgm:prSet phldrT="[Texto]" custT="1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L" sz="1800" b="1" dirty="0">
              <a:solidFill>
                <a:schemeClr val="tx1"/>
              </a:solidFill>
            </a:rPr>
            <a:t>Solidaridad social</a:t>
          </a:r>
        </a:p>
      </dgm:t>
    </dgm:pt>
    <dgm:pt modelId="{7B3DDE89-EB1C-4E4C-8C54-E19D6F72B6C0}" type="parTrans" cxnId="{4487D9DB-7FFD-4F56-B57E-F0A10FB04C81}">
      <dgm:prSet/>
      <dgm:spPr/>
      <dgm:t>
        <a:bodyPr/>
        <a:lstStyle/>
        <a:p>
          <a:endParaRPr lang="es-CL"/>
        </a:p>
      </dgm:t>
    </dgm:pt>
    <dgm:pt modelId="{9CC657A9-C6D8-440E-A5C8-42ED8BE8ACB2}" type="sibTrans" cxnId="{4487D9DB-7FFD-4F56-B57E-F0A10FB04C81}">
      <dgm:prSet/>
      <dgm:spPr/>
      <dgm:t>
        <a:bodyPr/>
        <a:lstStyle/>
        <a:p>
          <a:endParaRPr lang="es-CL"/>
        </a:p>
      </dgm:t>
    </dgm:pt>
    <dgm:pt modelId="{82D1834F-7A30-421B-807A-F5FA45FE0F2F}">
      <dgm:prSet phldrT="[Texto]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Sustento</a:t>
          </a:r>
        </a:p>
      </dgm:t>
    </dgm:pt>
    <dgm:pt modelId="{F7A94221-C56E-4E60-ABA7-4A8D004C05B2}" type="parTrans" cxnId="{0FA41E97-9EBB-46DC-87C7-508218D9800C}">
      <dgm:prSet/>
      <dgm:spPr/>
      <dgm:t>
        <a:bodyPr/>
        <a:lstStyle/>
        <a:p>
          <a:endParaRPr lang="es-CL"/>
        </a:p>
      </dgm:t>
    </dgm:pt>
    <dgm:pt modelId="{835050A3-1535-4AFC-9099-2BDB95C8509D}" type="sibTrans" cxnId="{0FA41E97-9EBB-46DC-87C7-508218D9800C}">
      <dgm:prSet/>
      <dgm:spPr/>
      <dgm:t>
        <a:bodyPr/>
        <a:lstStyle/>
        <a:p>
          <a:endParaRPr lang="es-CL"/>
        </a:p>
      </dgm:t>
    </dgm:pt>
    <dgm:pt modelId="{58883DD4-2853-482C-A365-2E53FDD70F42}">
      <dgm:prSet phldrT="[Texto]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Autoexpresión práctica del ser humano </a:t>
          </a:r>
        </a:p>
      </dgm:t>
    </dgm:pt>
    <dgm:pt modelId="{659BB86B-F9F7-49B5-BC91-CC9FB4B33F0F}" type="parTrans" cxnId="{E7B0BAD9-B717-4627-BFD2-615362C12634}">
      <dgm:prSet/>
      <dgm:spPr/>
      <dgm:t>
        <a:bodyPr/>
        <a:lstStyle/>
        <a:p>
          <a:endParaRPr lang="es-CL"/>
        </a:p>
      </dgm:t>
    </dgm:pt>
    <dgm:pt modelId="{889FA0B7-61E8-4919-AF58-9C3D1B98953E}" type="sibTrans" cxnId="{E7B0BAD9-B717-4627-BFD2-615362C12634}">
      <dgm:prSet/>
      <dgm:spPr/>
      <dgm:t>
        <a:bodyPr/>
        <a:lstStyle/>
        <a:p>
          <a:endParaRPr lang="es-CL"/>
        </a:p>
      </dgm:t>
    </dgm:pt>
    <dgm:pt modelId="{C235F804-3D50-4563-9025-EEA9F9E35049}" type="pres">
      <dgm:prSet presAssocID="{D96699E6-F697-4A68-A5C8-428CD3E9CDF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BA40F1-C9B4-4F46-884F-97E4D1D83B88}" type="pres">
      <dgm:prSet presAssocID="{679CFBB6-FF71-49DF-8C4B-FB27D8B81537}" presName="centerShape" presStyleLbl="node0" presStyleIdx="0" presStyleCnt="1" custScaleX="129743" custScaleY="113522" custLinFactNeighborX="788" custLinFactNeighborY="-307"/>
      <dgm:spPr/>
    </dgm:pt>
    <dgm:pt modelId="{F345C8FD-4A55-4025-9FF8-83C2CE721D7F}" type="pres">
      <dgm:prSet presAssocID="{267394E3-B6FE-4F0E-9698-82FA9EA621D6}" presName="node" presStyleLbl="node1" presStyleIdx="0" presStyleCnt="4" custScaleX="134373" custRadScaleRad="96962" custRadScaleInc="3015">
        <dgm:presLayoutVars>
          <dgm:bulletEnabled val="1"/>
        </dgm:presLayoutVars>
      </dgm:prSet>
      <dgm:spPr/>
    </dgm:pt>
    <dgm:pt modelId="{52830FF4-002C-4DDD-BEEB-F2382D174BEE}" type="pres">
      <dgm:prSet presAssocID="{267394E3-B6FE-4F0E-9698-82FA9EA621D6}" presName="dummy" presStyleCnt="0"/>
      <dgm:spPr/>
    </dgm:pt>
    <dgm:pt modelId="{9E01831F-8851-4AA7-B2B0-3541849093F1}" type="pres">
      <dgm:prSet presAssocID="{EFCEE8A0-41B6-45E9-9986-35C34342EE75}" presName="sibTrans" presStyleLbl="sibTrans2D1" presStyleIdx="0" presStyleCnt="4" custScaleX="125436" custScaleY="103035" custLinFactNeighborX="1364" custLinFactNeighborY="-3758"/>
      <dgm:spPr/>
    </dgm:pt>
    <dgm:pt modelId="{850A260E-4AC4-4327-B1E5-D3A8359EBD68}" type="pres">
      <dgm:prSet presAssocID="{624C7B14-46C4-43E6-9F67-CFF9E19082BD}" presName="node" presStyleLbl="node1" presStyleIdx="1" presStyleCnt="4" custScaleX="131655" custScaleY="119620" custRadScaleRad="127787" custRadScaleInc="1329">
        <dgm:presLayoutVars>
          <dgm:bulletEnabled val="1"/>
        </dgm:presLayoutVars>
      </dgm:prSet>
      <dgm:spPr/>
    </dgm:pt>
    <dgm:pt modelId="{1D6BDECA-2629-4D31-A1A6-0042FA5AF73C}" type="pres">
      <dgm:prSet presAssocID="{624C7B14-46C4-43E6-9F67-CFF9E19082BD}" presName="dummy" presStyleCnt="0"/>
      <dgm:spPr/>
    </dgm:pt>
    <dgm:pt modelId="{B26782FC-C7C7-44C2-9906-382B77D4F442}" type="pres">
      <dgm:prSet presAssocID="{9CC657A9-C6D8-440E-A5C8-42ED8BE8ACB2}" presName="sibTrans" presStyleLbl="sibTrans2D1" presStyleIdx="1" presStyleCnt="4" custScaleX="122450" custScaleY="114981"/>
      <dgm:spPr/>
    </dgm:pt>
    <dgm:pt modelId="{2FF3A3D5-28EF-4E0F-A67A-13166181767C}" type="pres">
      <dgm:prSet presAssocID="{82D1834F-7A30-421B-807A-F5FA45FE0F2F}" presName="node" presStyleLbl="node1" presStyleIdx="2" presStyleCnt="4" custScaleX="140769">
        <dgm:presLayoutVars>
          <dgm:bulletEnabled val="1"/>
        </dgm:presLayoutVars>
      </dgm:prSet>
      <dgm:spPr/>
    </dgm:pt>
    <dgm:pt modelId="{12FB39EA-4178-45B0-A8F9-D9C77DE8D43F}" type="pres">
      <dgm:prSet presAssocID="{82D1834F-7A30-421B-807A-F5FA45FE0F2F}" presName="dummy" presStyleCnt="0"/>
      <dgm:spPr/>
    </dgm:pt>
    <dgm:pt modelId="{ED7F8087-37CC-470C-96CB-DF2D71F4D1E9}" type="pres">
      <dgm:prSet presAssocID="{835050A3-1535-4AFC-9099-2BDB95C8509D}" presName="sibTrans" presStyleLbl="sibTrans2D1" presStyleIdx="2" presStyleCnt="4" custScaleX="119459" custScaleY="111995"/>
      <dgm:spPr/>
    </dgm:pt>
    <dgm:pt modelId="{4B58F6EA-ED50-47CD-8A39-4BF984BC9826}" type="pres">
      <dgm:prSet presAssocID="{58883DD4-2853-482C-A365-2E53FDD70F42}" presName="node" presStyleLbl="node1" presStyleIdx="3" presStyleCnt="4" custScaleX="139442" custScaleY="134275" custRadScaleRad="116885" custRadScaleInc="-6450">
        <dgm:presLayoutVars>
          <dgm:bulletEnabled val="1"/>
        </dgm:presLayoutVars>
      </dgm:prSet>
      <dgm:spPr/>
    </dgm:pt>
    <dgm:pt modelId="{9B6A1253-1E51-46CB-A018-5FFF6DCAB9D1}" type="pres">
      <dgm:prSet presAssocID="{58883DD4-2853-482C-A365-2E53FDD70F42}" presName="dummy" presStyleCnt="0"/>
      <dgm:spPr/>
    </dgm:pt>
    <dgm:pt modelId="{95BA473D-76EC-4B19-AAF8-07F5570C07D0}" type="pres">
      <dgm:prSet presAssocID="{889FA0B7-61E8-4919-AF58-9C3D1B98953E}" presName="sibTrans" presStyleLbl="sibTrans2D1" presStyleIdx="3" presStyleCnt="4" custLinFactNeighborX="-5979" custLinFactNeighborY="-3668"/>
      <dgm:spPr/>
    </dgm:pt>
  </dgm:ptLst>
  <dgm:cxnLst>
    <dgm:cxn modelId="{88D5AB02-FA01-4013-9689-A6C0CFE5D309}" type="presOf" srcId="{835050A3-1535-4AFC-9099-2BDB95C8509D}" destId="{ED7F8087-37CC-470C-96CB-DF2D71F4D1E9}" srcOrd="0" destOrd="0" presId="urn:microsoft.com/office/officeart/2005/8/layout/radial6"/>
    <dgm:cxn modelId="{F5AD4869-DDAB-4C4F-8062-6DD20C6F0EF1}" type="presOf" srcId="{9CC657A9-C6D8-440E-A5C8-42ED8BE8ACB2}" destId="{B26782FC-C7C7-44C2-9906-382B77D4F442}" srcOrd="0" destOrd="0" presId="urn:microsoft.com/office/officeart/2005/8/layout/radial6"/>
    <dgm:cxn modelId="{C6E3EF6A-3A50-4145-BB72-0D0ECBF944E8}" type="presOf" srcId="{58883DD4-2853-482C-A365-2E53FDD70F42}" destId="{4B58F6EA-ED50-47CD-8A39-4BF984BC9826}" srcOrd="0" destOrd="0" presId="urn:microsoft.com/office/officeart/2005/8/layout/radial6"/>
    <dgm:cxn modelId="{CC530372-44B0-41E4-AD6A-16B6F0CB51E7}" type="presOf" srcId="{EFCEE8A0-41B6-45E9-9986-35C34342EE75}" destId="{9E01831F-8851-4AA7-B2B0-3541849093F1}" srcOrd="0" destOrd="0" presId="urn:microsoft.com/office/officeart/2005/8/layout/radial6"/>
    <dgm:cxn modelId="{17102786-8835-450C-8D81-C3393743D622}" type="presOf" srcId="{267394E3-B6FE-4F0E-9698-82FA9EA621D6}" destId="{F345C8FD-4A55-4025-9FF8-83C2CE721D7F}" srcOrd="0" destOrd="0" presId="urn:microsoft.com/office/officeart/2005/8/layout/radial6"/>
    <dgm:cxn modelId="{E2AE558A-E067-49FD-91FB-E56B0014F034}" type="presOf" srcId="{889FA0B7-61E8-4919-AF58-9C3D1B98953E}" destId="{95BA473D-76EC-4B19-AAF8-07F5570C07D0}" srcOrd="0" destOrd="0" presId="urn:microsoft.com/office/officeart/2005/8/layout/radial6"/>
    <dgm:cxn modelId="{86F0418C-4C6E-428D-93BE-9DDDE7EC01DD}" type="presOf" srcId="{624C7B14-46C4-43E6-9F67-CFF9E19082BD}" destId="{850A260E-4AC4-4327-B1E5-D3A8359EBD68}" srcOrd="0" destOrd="0" presId="urn:microsoft.com/office/officeart/2005/8/layout/radial6"/>
    <dgm:cxn modelId="{5DEC088D-26C4-476A-BB46-ABF031C68FA2}" srcId="{D96699E6-F697-4A68-A5C8-428CD3E9CDF6}" destId="{679CFBB6-FF71-49DF-8C4B-FB27D8B81537}" srcOrd="0" destOrd="0" parTransId="{F2BE3C22-01D1-45D9-9AE1-7DFC2F9C0A75}" sibTransId="{FB1213DC-9208-4DA1-8850-36E7B6EFB964}"/>
    <dgm:cxn modelId="{7429E190-48F9-4AFF-81D6-C9AEF83368A5}" srcId="{679CFBB6-FF71-49DF-8C4B-FB27D8B81537}" destId="{267394E3-B6FE-4F0E-9698-82FA9EA621D6}" srcOrd="0" destOrd="0" parTransId="{26BAC274-9E62-40B1-8251-256E1F1AF118}" sibTransId="{EFCEE8A0-41B6-45E9-9986-35C34342EE75}"/>
    <dgm:cxn modelId="{0FA41E97-9EBB-46DC-87C7-508218D9800C}" srcId="{679CFBB6-FF71-49DF-8C4B-FB27D8B81537}" destId="{82D1834F-7A30-421B-807A-F5FA45FE0F2F}" srcOrd="2" destOrd="0" parTransId="{F7A94221-C56E-4E60-ABA7-4A8D004C05B2}" sibTransId="{835050A3-1535-4AFC-9099-2BDB95C8509D}"/>
    <dgm:cxn modelId="{A95599A9-49A7-4FE4-AF8A-4F884B08054B}" type="presOf" srcId="{82D1834F-7A30-421B-807A-F5FA45FE0F2F}" destId="{2FF3A3D5-28EF-4E0F-A67A-13166181767C}" srcOrd="0" destOrd="0" presId="urn:microsoft.com/office/officeart/2005/8/layout/radial6"/>
    <dgm:cxn modelId="{027A66B7-4924-43CA-9748-3B11A7BEA70F}" type="presOf" srcId="{679CFBB6-FF71-49DF-8C4B-FB27D8B81537}" destId="{3FBA40F1-C9B4-4F46-884F-97E4D1D83B88}" srcOrd="0" destOrd="0" presId="urn:microsoft.com/office/officeart/2005/8/layout/radial6"/>
    <dgm:cxn modelId="{E7B0BAD9-B717-4627-BFD2-615362C12634}" srcId="{679CFBB6-FF71-49DF-8C4B-FB27D8B81537}" destId="{58883DD4-2853-482C-A365-2E53FDD70F42}" srcOrd="3" destOrd="0" parTransId="{659BB86B-F9F7-49B5-BC91-CC9FB4B33F0F}" sibTransId="{889FA0B7-61E8-4919-AF58-9C3D1B98953E}"/>
    <dgm:cxn modelId="{45E29DDB-14C7-4215-BAEA-9F6563C028EC}" type="presOf" srcId="{D96699E6-F697-4A68-A5C8-428CD3E9CDF6}" destId="{C235F804-3D50-4563-9025-EEA9F9E35049}" srcOrd="0" destOrd="0" presId="urn:microsoft.com/office/officeart/2005/8/layout/radial6"/>
    <dgm:cxn modelId="{4487D9DB-7FFD-4F56-B57E-F0A10FB04C81}" srcId="{679CFBB6-FF71-49DF-8C4B-FB27D8B81537}" destId="{624C7B14-46C4-43E6-9F67-CFF9E19082BD}" srcOrd="1" destOrd="0" parTransId="{7B3DDE89-EB1C-4E4C-8C54-E19D6F72B6C0}" sibTransId="{9CC657A9-C6D8-440E-A5C8-42ED8BE8ACB2}"/>
    <dgm:cxn modelId="{07386A84-842F-40EB-9ACB-FE604F31D11C}" type="presParOf" srcId="{C235F804-3D50-4563-9025-EEA9F9E35049}" destId="{3FBA40F1-C9B4-4F46-884F-97E4D1D83B88}" srcOrd="0" destOrd="0" presId="urn:microsoft.com/office/officeart/2005/8/layout/radial6"/>
    <dgm:cxn modelId="{F3FA45F9-503B-423B-B6E0-02E84410E1FB}" type="presParOf" srcId="{C235F804-3D50-4563-9025-EEA9F9E35049}" destId="{F345C8FD-4A55-4025-9FF8-83C2CE721D7F}" srcOrd="1" destOrd="0" presId="urn:microsoft.com/office/officeart/2005/8/layout/radial6"/>
    <dgm:cxn modelId="{FCFEF381-0BD9-4CEC-94C5-F9FDEA08BE13}" type="presParOf" srcId="{C235F804-3D50-4563-9025-EEA9F9E35049}" destId="{52830FF4-002C-4DDD-BEEB-F2382D174BEE}" srcOrd="2" destOrd="0" presId="urn:microsoft.com/office/officeart/2005/8/layout/radial6"/>
    <dgm:cxn modelId="{C574D72A-0496-4C2A-B1F8-570A68656B1A}" type="presParOf" srcId="{C235F804-3D50-4563-9025-EEA9F9E35049}" destId="{9E01831F-8851-4AA7-B2B0-3541849093F1}" srcOrd="3" destOrd="0" presId="urn:microsoft.com/office/officeart/2005/8/layout/radial6"/>
    <dgm:cxn modelId="{075117A8-C8BF-4E7B-AA21-82F499D5C785}" type="presParOf" srcId="{C235F804-3D50-4563-9025-EEA9F9E35049}" destId="{850A260E-4AC4-4327-B1E5-D3A8359EBD68}" srcOrd="4" destOrd="0" presId="urn:microsoft.com/office/officeart/2005/8/layout/radial6"/>
    <dgm:cxn modelId="{CBE64115-1E22-4054-96B9-C0D2A3B2672A}" type="presParOf" srcId="{C235F804-3D50-4563-9025-EEA9F9E35049}" destId="{1D6BDECA-2629-4D31-A1A6-0042FA5AF73C}" srcOrd="5" destOrd="0" presId="urn:microsoft.com/office/officeart/2005/8/layout/radial6"/>
    <dgm:cxn modelId="{8FB2660F-E5F5-4ADC-B1DF-A4F54C30D8EE}" type="presParOf" srcId="{C235F804-3D50-4563-9025-EEA9F9E35049}" destId="{B26782FC-C7C7-44C2-9906-382B77D4F442}" srcOrd="6" destOrd="0" presId="urn:microsoft.com/office/officeart/2005/8/layout/radial6"/>
    <dgm:cxn modelId="{870E5BB7-836A-4D3B-8AFB-BF62CFBA9804}" type="presParOf" srcId="{C235F804-3D50-4563-9025-EEA9F9E35049}" destId="{2FF3A3D5-28EF-4E0F-A67A-13166181767C}" srcOrd="7" destOrd="0" presId="urn:microsoft.com/office/officeart/2005/8/layout/radial6"/>
    <dgm:cxn modelId="{0C06D35C-4535-438F-A7C2-110C0B0743E4}" type="presParOf" srcId="{C235F804-3D50-4563-9025-EEA9F9E35049}" destId="{12FB39EA-4178-45B0-A8F9-D9C77DE8D43F}" srcOrd="8" destOrd="0" presId="urn:microsoft.com/office/officeart/2005/8/layout/radial6"/>
    <dgm:cxn modelId="{06918DBF-5DB1-471B-96FC-4E0F45FDFC49}" type="presParOf" srcId="{C235F804-3D50-4563-9025-EEA9F9E35049}" destId="{ED7F8087-37CC-470C-96CB-DF2D71F4D1E9}" srcOrd="9" destOrd="0" presId="urn:microsoft.com/office/officeart/2005/8/layout/radial6"/>
    <dgm:cxn modelId="{5D1F783F-41D1-465D-B774-0B3B39B7F4C1}" type="presParOf" srcId="{C235F804-3D50-4563-9025-EEA9F9E35049}" destId="{4B58F6EA-ED50-47CD-8A39-4BF984BC9826}" srcOrd="10" destOrd="0" presId="urn:microsoft.com/office/officeart/2005/8/layout/radial6"/>
    <dgm:cxn modelId="{0931DCD0-A3D7-4100-AB38-B6FD1AD2A2AF}" type="presParOf" srcId="{C235F804-3D50-4563-9025-EEA9F9E35049}" destId="{9B6A1253-1E51-46CB-A018-5FFF6DCAB9D1}" srcOrd="11" destOrd="0" presId="urn:microsoft.com/office/officeart/2005/8/layout/radial6"/>
    <dgm:cxn modelId="{FC568F59-BE26-4AA5-84D2-302658C43ECC}" type="presParOf" srcId="{C235F804-3D50-4563-9025-EEA9F9E35049}" destId="{95BA473D-76EC-4B19-AAF8-07F5570C07D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CD8B1B-9C4B-4953-BF5F-903E726242D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D3AF594-95EE-4254-8812-CCD0697CC915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000" b="1" dirty="0"/>
            <a:t>Calidad de vida. En relación con la satisfacción de las necesidades vitales, como también al grado de libertad o sometimiento real.</a:t>
          </a:r>
        </a:p>
      </dgm:t>
    </dgm:pt>
    <dgm:pt modelId="{582E13E0-7D23-457C-BE6D-956BA905B73A}" type="parTrans" cxnId="{9DA53D04-1E66-4320-AE76-30C725C6529B}">
      <dgm:prSet/>
      <dgm:spPr/>
      <dgm:t>
        <a:bodyPr/>
        <a:lstStyle/>
        <a:p>
          <a:endParaRPr lang="es-CL"/>
        </a:p>
      </dgm:t>
    </dgm:pt>
    <dgm:pt modelId="{9DCF5740-2AC3-48FD-A02D-297A6F3A47D1}" type="sibTrans" cxnId="{9DA53D04-1E66-4320-AE76-30C725C6529B}">
      <dgm:prSet/>
      <dgm:spPr/>
      <dgm:t>
        <a:bodyPr/>
        <a:lstStyle/>
        <a:p>
          <a:endParaRPr lang="es-CL"/>
        </a:p>
      </dgm:t>
    </dgm:pt>
    <dgm:pt modelId="{B7CF2E98-4F48-4E30-B6D5-B9FEE451B5CF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000" b="1" dirty="0"/>
            <a:t>Es el mejor medio de superación de la pobreza. Es dignidad</a:t>
          </a:r>
        </a:p>
      </dgm:t>
    </dgm:pt>
    <dgm:pt modelId="{D0DF0386-3F1B-4CCD-988F-719C0FA62EEE}" type="parTrans" cxnId="{E4735F2E-6ECF-4F4F-91DB-10492B43973A}">
      <dgm:prSet/>
      <dgm:spPr/>
      <dgm:t>
        <a:bodyPr/>
        <a:lstStyle/>
        <a:p>
          <a:endParaRPr lang="es-CL"/>
        </a:p>
      </dgm:t>
    </dgm:pt>
    <dgm:pt modelId="{348F1538-EAAA-47EB-B29C-45240448D6CE}" type="sibTrans" cxnId="{E4735F2E-6ECF-4F4F-91DB-10492B43973A}">
      <dgm:prSet/>
      <dgm:spPr/>
      <dgm:t>
        <a:bodyPr/>
        <a:lstStyle/>
        <a:p>
          <a:endParaRPr lang="es-CL"/>
        </a:p>
      </dgm:t>
    </dgm:pt>
    <dgm:pt modelId="{E6EB739C-12DE-417E-A22D-81DB89111915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000" b="1" dirty="0"/>
            <a:t>Derecho al trabajo, </a:t>
          </a:r>
        </a:p>
        <a:p>
          <a:r>
            <a:rPr lang="es-CL" sz="2000" b="1" dirty="0"/>
            <a:t> base para la realización de otros derechos humanos.</a:t>
          </a:r>
        </a:p>
      </dgm:t>
    </dgm:pt>
    <dgm:pt modelId="{0228C2B1-56AB-468F-AFDC-53B039EE4468}" type="parTrans" cxnId="{BCACDAB7-433A-4E0D-83DE-7B3AF37001EA}">
      <dgm:prSet/>
      <dgm:spPr/>
      <dgm:t>
        <a:bodyPr/>
        <a:lstStyle/>
        <a:p>
          <a:endParaRPr lang="es-CL"/>
        </a:p>
      </dgm:t>
    </dgm:pt>
    <dgm:pt modelId="{0E159AAC-8F1B-4EE6-9D6E-A5EFAA724ED7}" type="sibTrans" cxnId="{BCACDAB7-433A-4E0D-83DE-7B3AF37001EA}">
      <dgm:prSet/>
      <dgm:spPr/>
      <dgm:t>
        <a:bodyPr/>
        <a:lstStyle/>
        <a:p>
          <a:endParaRPr lang="es-CL"/>
        </a:p>
      </dgm:t>
    </dgm:pt>
    <dgm:pt modelId="{B3CA3EC9-84C7-4713-9C31-4B68117CB33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sz="2000" b="1" dirty="0"/>
            <a:t>Trabajo decente: derechos en el trabajo, oportunidades de empleo, protección social </a:t>
          </a:r>
        </a:p>
      </dgm:t>
    </dgm:pt>
    <dgm:pt modelId="{B08AC43A-8049-4C48-AA95-DAC2BDD4659F}" type="parTrans" cxnId="{42D1142C-36D1-4491-8E28-3FFAC7526999}">
      <dgm:prSet/>
      <dgm:spPr/>
      <dgm:t>
        <a:bodyPr/>
        <a:lstStyle/>
        <a:p>
          <a:endParaRPr lang="es-CL"/>
        </a:p>
      </dgm:t>
    </dgm:pt>
    <dgm:pt modelId="{9BB2C014-F100-40AD-915C-60A99D8EB12F}" type="sibTrans" cxnId="{42D1142C-36D1-4491-8E28-3FFAC7526999}">
      <dgm:prSet/>
      <dgm:spPr/>
      <dgm:t>
        <a:bodyPr/>
        <a:lstStyle/>
        <a:p>
          <a:endParaRPr lang="es-CL"/>
        </a:p>
      </dgm:t>
    </dgm:pt>
    <dgm:pt modelId="{091BD5E1-A68D-4200-AAD1-7410DC29F530}" type="pres">
      <dgm:prSet presAssocID="{B3CD8B1B-9C4B-4953-BF5F-903E726242D4}" presName="compositeShape" presStyleCnt="0">
        <dgm:presLayoutVars>
          <dgm:dir/>
          <dgm:resizeHandles/>
        </dgm:presLayoutVars>
      </dgm:prSet>
      <dgm:spPr/>
    </dgm:pt>
    <dgm:pt modelId="{81CECCDE-3E65-4627-A27A-DDAF24DA516B}" type="pres">
      <dgm:prSet presAssocID="{B3CD8B1B-9C4B-4953-BF5F-903E726242D4}" presName="pyramid" presStyleLbl="node1" presStyleIdx="0" presStyleCnt="1"/>
      <dgm:spPr/>
    </dgm:pt>
    <dgm:pt modelId="{112FA639-C348-4206-9AC7-E42B1739A24F}" type="pres">
      <dgm:prSet presAssocID="{B3CD8B1B-9C4B-4953-BF5F-903E726242D4}" presName="theList" presStyleCnt="0"/>
      <dgm:spPr/>
    </dgm:pt>
    <dgm:pt modelId="{84665D6B-0009-4958-A6CC-83157E7A9F0A}" type="pres">
      <dgm:prSet presAssocID="{2D3AF594-95EE-4254-8812-CCD0697CC915}" presName="aNode" presStyleLbl="fgAcc1" presStyleIdx="0" presStyleCnt="4" custScaleX="187799">
        <dgm:presLayoutVars>
          <dgm:bulletEnabled val="1"/>
        </dgm:presLayoutVars>
      </dgm:prSet>
      <dgm:spPr/>
    </dgm:pt>
    <dgm:pt modelId="{5899ED67-7488-47DD-A9B6-199D885643EE}" type="pres">
      <dgm:prSet presAssocID="{2D3AF594-95EE-4254-8812-CCD0697CC915}" presName="aSpace" presStyleCnt="0"/>
      <dgm:spPr/>
    </dgm:pt>
    <dgm:pt modelId="{265EC93D-B5C6-4835-8694-B6A350ECD796}" type="pres">
      <dgm:prSet presAssocID="{E6EB739C-12DE-417E-A22D-81DB89111915}" presName="aNode" presStyleLbl="fgAcc1" presStyleIdx="1" presStyleCnt="4" custScaleX="187799">
        <dgm:presLayoutVars>
          <dgm:bulletEnabled val="1"/>
        </dgm:presLayoutVars>
      </dgm:prSet>
      <dgm:spPr/>
    </dgm:pt>
    <dgm:pt modelId="{99C6FAE2-9AC6-4E77-BA40-F4EE05EE4F84}" type="pres">
      <dgm:prSet presAssocID="{E6EB739C-12DE-417E-A22D-81DB89111915}" presName="aSpace" presStyleCnt="0"/>
      <dgm:spPr/>
    </dgm:pt>
    <dgm:pt modelId="{64E7805A-9573-465A-B1ED-E5CF6651D83D}" type="pres">
      <dgm:prSet presAssocID="{B3CA3EC9-84C7-4713-9C31-4B68117CB33D}" presName="aNode" presStyleLbl="fgAcc1" presStyleIdx="2" presStyleCnt="4" custScaleX="187799" custScaleY="124305">
        <dgm:presLayoutVars>
          <dgm:bulletEnabled val="1"/>
        </dgm:presLayoutVars>
      </dgm:prSet>
      <dgm:spPr/>
    </dgm:pt>
    <dgm:pt modelId="{5ED410DB-8ECA-4094-8B17-F07649C70199}" type="pres">
      <dgm:prSet presAssocID="{B3CA3EC9-84C7-4713-9C31-4B68117CB33D}" presName="aSpace" presStyleCnt="0"/>
      <dgm:spPr/>
    </dgm:pt>
    <dgm:pt modelId="{39A49329-E9CF-4F37-BE66-D4EC68D263D5}" type="pres">
      <dgm:prSet presAssocID="{B7CF2E98-4F48-4E30-B6D5-B9FEE451B5CF}" presName="aNode" presStyleLbl="fgAcc1" presStyleIdx="3" presStyleCnt="4" custScaleX="187799" custScaleY="139505">
        <dgm:presLayoutVars>
          <dgm:bulletEnabled val="1"/>
        </dgm:presLayoutVars>
      </dgm:prSet>
      <dgm:spPr/>
    </dgm:pt>
    <dgm:pt modelId="{402F4995-57F1-414A-84CA-6FAF41FBDB84}" type="pres">
      <dgm:prSet presAssocID="{B7CF2E98-4F48-4E30-B6D5-B9FEE451B5CF}" presName="aSpace" presStyleCnt="0"/>
      <dgm:spPr/>
    </dgm:pt>
  </dgm:ptLst>
  <dgm:cxnLst>
    <dgm:cxn modelId="{670DE501-E4BF-49A4-84A4-5ECA5051C98B}" type="presOf" srcId="{2D3AF594-95EE-4254-8812-CCD0697CC915}" destId="{84665D6B-0009-4958-A6CC-83157E7A9F0A}" srcOrd="0" destOrd="0" presId="urn:microsoft.com/office/officeart/2005/8/layout/pyramid2"/>
    <dgm:cxn modelId="{9DA53D04-1E66-4320-AE76-30C725C6529B}" srcId="{B3CD8B1B-9C4B-4953-BF5F-903E726242D4}" destId="{2D3AF594-95EE-4254-8812-CCD0697CC915}" srcOrd="0" destOrd="0" parTransId="{582E13E0-7D23-457C-BE6D-956BA905B73A}" sibTransId="{9DCF5740-2AC3-48FD-A02D-297A6F3A47D1}"/>
    <dgm:cxn modelId="{42D1142C-36D1-4491-8E28-3FFAC7526999}" srcId="{B3CD8B1B-9C4B-4953-BF5F-903E726242D4}" destId="{B3CA3EC9-84C7-4713-9C31-4B68117CB33D}" srcOrd="2" destOrd="0" parTransId="{B08AC43A-8049-4C48-AA95-DAC2BDD4659F}" sibTransId="{9BB2C014-F100-40AD-915C-60A99D8EB12F}"/>
    <dgm:cxn modelId="{E4735F2E-6ECF-4F4F-91DB-10492B43973A}" srcId="{B3CD8B1B-9C4B-4953-BF5F-903E726242D4}" destId="{B7CF2E98-4F48-4E30-B6D5-B9FEE451B5CF}" srcOrd="3" destOrd="0" parTransId="{D0DF0386-3F1B-4CCD-988F-719C0FA62EEE}" sibTransId="{348F1538-EAAA-47EB-B29C-45240448D6CE}"/>
    <dgm:cxn modelId="{6ABE0831-FFF9-4E8C-A528-A466CFD4F081}" type="presOf" srcId="{E6EB739C-12DE-417E-A22D-81DB89111915}" destId="{265EC93D-B5C6-4835-8694-B6A350ECD796}" srcOrd="0" destOrd="0" presId="urn:microsoft.com/office/officeart/2005/8/layout/pyramid2"/>
    <dgm:cxn modelId="{5C24578D-4F29-48EC-932F-EC609EE2535B}" type="presOf" srcId="{B3CD8B1B-9C4B-4953-BF5F-903E726242D4}" destId="{091BD5E1-A68D-4200-AAD1-7410DC29F530}" srcOrd="0" destOrd="0" presId="urn:microsoft.com/office/officeart/2005/8/layout/pyramid2"/>
    <dgm:cxn modelId="{BCACDAB7-433A-4E0D-83DE-7B3AF37001EA}" srcId="{B3CD8B1B-9C4B-4953-BF5F-903E726242D4}" destId="{E6EB739C-12DE-417E-A22D-81DB89111915}" srcOrd="1" destOrd="0" parTransId="{0228C2B1-56AB-468F-AFDC-53B039EE4468}" sibTransId="{0E159AAC-8F1B-4EE6-9D6E-A5EFAA724ED7}"/>
    <dgm:cxn modelId="{B2D635C2-D29F-480D-9A80-3389C62B60AA}" type="presOf" srcId="{B3CA3EC9-84C7-4713-9C31-4B68117CB33D}" destId="{64E7805A-9573-465A-B1ED-E5CF6651D83D}" srcOrd="0" destOrd="0" presId="urn:microsoft.com/office/officeart/2005/8/layout/pyramid2"/>
    <dgm:cxn modelId="{9837AEC5-D73C-4A2F-A62B-478DD99B8B41}" type="presOf" srcId="{B7CF2E98-4F48-4E30-B6D5-B9FEE451B5CF}" destId="{39A49329-E9CF-4F37-BE66-D4EC68D263D5}" srcOrd="0" destOrd="0" presId="urn:microsoft.com/office/officeart/2005/8/layout/pyramid2"/>
    <dgm:cxn modelId="{A9735A27-A69D-45EC-8C5A-4903807D688C}" type="presParOf" srcId="{091BD5E1-A68D-4200-AAD1-7410DC29F530}" destId="{81CECCDE-3E65-4627-A27A-DDAF24DA516B}" srcOrd="0" destOrd="0" presId="urn:microsoft.com/office/officeart/2005/8/layout/pyramid2"/>
    <dgm:cxn modelId="{3AEF977C-9799-439A-B7E4-B7C502188CFB}" type="presParOf" srcId="{091BD5E1-A68D-4200-AAD1-7410DC29F530}" destId="{112FA639-C348-4206-9AC7-E42B1739A24F}" srcOrd="1" destOrd="0" presId="urn:microsoft.com/office/officeart/2005/8/layout/pyramid2"/>
    <dgm:cxn modelId="{A9F38771-2C59-4CC1-AC30-89D9A33C51B3}" type="presParOf" srcId="{112FA639-C348-4206-9AC7-E42B1739A24F}" destId="{84665D6B-0009-4958-A6CC-83157E7A9F0A}" srcOrd="0" destOrd="0" presId="urn:microsoft.com/office/officeart/2005/8/layout/pyramid2"/>
    <dgm:cxn modelId="{4C7CE4D7-F0D1-4B13-8E1A-04D567F0CAE6}" type="presParOf" srcId="{112FA639-C348-4206-9AC7-E42B1739A24F}" destId="{5899ED67-7488-47DD-A9B6-199D885643EE}" srcOrd="1" destOrd="0" presId="urn:microsoft.com/office/officeart/2005/8/layout/pyramid2"/>
    <dgm:cxn modelId="{17A9D4DE-C3AE-4BF8-A4FE-6C1E17DBEC26}" type="presParOf" srcId="{112FA639-C348-4206-9AC7-E42B1739A24F}" destId="{265EC93D-B5C6-4835-8694-B6A350ECD796}" srcOrd="2" destOrd="0" presId="urn:microsoft.com/office/officeart/2005/8/layout/pyramid2"/>
    <dgm:cxn modelId="{99FAD5D5-FD42-45E4-BB59-44B6B3E5F725}" type="presParOf" srcId="{112FA639-C348-4206-9AC7-E42B1739A24F}" destId="{99C6FAE2-9AC6-4E77-BA40-F4EE05EE4F84}" srcOrd="3" destOrd="0" presId="urn:microsoft.com/office/officeart/2005/8/layout/pyramid2"/>
    <dgm:cxn modelId="{8DE1D3D2-78A0-4D81-A14B-ECE9CE805B8F}" type="presParOf" srcId="{112FA639-C348-4206-9AC7-E42B1739A24F}" destId="{64E7805A-9573-465A-B1ED-E5CF6651D83D}" srcOrd="4" destOrd="0" presId="urn:microsoft.com/office/officeart/2005/8/layout/pyramid2"/>
    <dgm:cxn modelId="{0F1BD0EE-F6BC-4A3A-A9F5-E2BB8419DBA5}" type="presParOf" srcId="{112FA639-C348-4206-9AC7-E42B1739A24F}" destId="{5ED410DB-8ECA-4094-8B17-F07649C70199}" srcOrd="5" destOrd="0" presId="urn:microsoft.com/office/officeart/2005/8/layout/pyramid2"/>
    <dgm:cxn modelId="{424721CF-3FE2-4072-826E-A1A9ADA69686}" type="presParOf" srcId="{112FA639-C348-4206-9AC7-E42B1739A24F}" destId="{39A49329-E9CF-4F37-BE66-D4EC68D263D5}" srcOrd="6" destOrd="0" presId="urn:microsoft.com/office/officeart/2005/8/layout/pyramid2"/>
    <dgm:cxn modelId="{CBAC7D8B-1AF6-4953-80EB-8B371DB51822}" type="presParOf" srcId="{112FA639-C348-4206-9AC7-E42B1739A24F}" destId="{402F4995-57F1-414A-84CA-6FAF41FBDB8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CE56BE-E466-48D7-8C7A-F3ED3CDA213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EA79630-E451-4F25-A66E-54807F98830A}">
      <dgm:prSet phldrT="[Texto]" custT="1"/>
      <dgm:spPr>
        <a:solidFill>
          <a:schemeClr val="bg1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s-CL" sz="1600" b="1" dirty="0"/>
            <a:t>En la estrategia de desarrollo, resulta fundamental revalorizar el trabajo como eje para la construcción de una sociedad más inclusiva y equitativa.</a:t>
          </a:r>
        </a:p>
      </dgm:t>
    </dgm:pt>
    <dgm:pt modelId="{026D5C26-9CCB-446F-B708-8EF141CD0327}" type="parTrans" cxnId="{D828177A-6B55-4FA1-B140-619985D05BC9}">
      <dgm:prSet/>
      <dgm:spPr/>
      <dgm:t>
        <a:bodyPr/>
        <a:lstStyle/>
        <a:p>
          <a:endParaRPr lang="es-CL"/>
        </a:p>
      </dgm:t>
    </dgm:pt>
    <dgm:pt modelId="{4D63061A-3028-4635-A7AB-AA6C347EE472}" type="sibTrans" cxnId="{D828177A-6B55-4FA1-B140-619985D05BC9}">
      <dgm:prSet/>
      <dgm:spPr/>
      <dgm:t>
        <a:bodyPr/>
        <a:lstStyle/>
        <a:p>
          <a:endParaRPr lang="es-CL"/>
        </a:p>
      </dgm:t>
    </dgm:pt>
    <dgm:pt modelId="{2A403A14-1363-43BC-98FB-F3BB68218A90}">
      <dgm:prSet custT="1"/>
      <dgm:spPr>
        <a:solidFill>
          <a:schemeClr val="bg1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s-CL" sz="1600" b="1" dirty="0"/>
            <a:t>Por décadas se ha instalado en nuestro país una verdadera industria de la educación y formación, esto por cierto ha generado distorsión en los verdaderos objetivos e importancia. </a:t>
          </a:r>
        </a:p>
      </dgm:t>
    </dgm:pt>
    <dgm:pt modelId="{553D1430-D4BC-4E37-9881-6236846AF089}" type="parTrans" cxnId="{7EA4DC94-71BE-41D3-A04A-61D5B037BB70}">
      <dgm:prSet/>
      <dgm:spPr/>
      <dgm:t>
        <a:bodyPr/>
        <a:lstStyle/>
        <a:p>
          <a:endParaRPr lang="es-CL"/>
        </a:p>
      </dgm:t>
    </dgm:pt>
    <dgm:pt modelId="{5ED68714-DF8C-4AC4-B58B-34C3179335F0}" type="sibTrans" cxnId="{7EA4DC94-71BE-41D3-A04A-61D5B037BB70}">
      <dgm:prSet/>
      <dgm:spPr/>
      <dgm:t>
        <a:bodyPr/>
        <a:lstStyle/>
        <a:p>
          <a:endParaRPr lang="es-CL"/>
        </a:p>
      </dgm:t>
    </dgm:pt>
    <dgm:pt modelId="{C53F784B-1AAA-45BC-BC37-66F2C6A8EB2C}">
      <dgm:prSet custT="1"/>
      <dgm:spPr>
        <a:solidFill>
          <a:schemeClr val="bg1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s-CL" sz="1600" b="1" dirty="0"/>
            <a:t>Avanzar sostenidamente desde la consideración de la educación como un bien de consumo a un derecho social universal.</a:t>
          </a:r>
        </a:p>
      </dgm:t>
    </dgm:pt>
    <dgm:pt modelId="{F543AB19-0A49-4E88-A7F7-1239396EE0E0}" type="parTrans" cxnId="{6F3BE643-C238-4D77-B521-EBF122304648}">
      <dgm:prSet/>
      <dgm:spPr/>
      <dgm:t>
        <a:bodyPr/>
        <a:lstStyle/>
        <a:p>
          <a:endParaRPr lang="es-CL"/>
        </a:p>
      </dgm:t>
    </dgm:pt>
    <dgm:pt modelId="{8AEC51F1-B76B-4897-8023-97D37FBE4A3E}" type="sibTrans" cxnId="{6F3BE643-C238-4D77-B521-EBF122304648}">
      <dgm:prSet/>
      <dgm:spPr/>
      <dgm:t>
        <a:bodyPr/>
        <a:lstStyle/>
        <a:p>
          <a:endParaRPr lang="es-CL"/>
        </a:p>
      </dgm:t>
    </dgm:pt>
    <dgm:pt modelId="{6C925DD1-0D12-46B6-9C3B-E164829D90C8}">
      <dgm:prSet custT="1"/>
      <dgm:spPr>
        <a:solidFill>
          <a:schemeClr val="bg1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s-CL" sz="1600" b="1" dirty="0"/>
            <a:t>Debe tener como base de su diseño la construcción de un modelo de sociedad explícito y consensuado y, un modelo de desarrollo que sea inclusivo y que incorpore estrategias claras para el desarrollo productivo. </a:t>
          </a:r>
        </a:p>
      </dgm:t>
    </dgm:pt>
    <dgm:pt modelId="{B6C8CC18-690B-43FA-97B1-B4D2CDB0AEEE}" type="parTrans" cxnId="{9F3609CE-F009-4A32-B7D3-05C017689983}">
      <dgm:prSet/>
      <dgm:spPr/>
      <dgm:t>
        <a:bodyPr/>
        <a:lstStyle/>
        <a:p>
          <a:endParaRPr lang="es-CL"/>
        </a:p>
      </dgm:t>
    </dgm:pt>
    <dgm:pt modelId="{DA9F5B4C-2813-4D5C-9494-3170D7254DA1}" type="sibTrans" cxnId="{9F3609CE-F009-4A32-B7D3-05C017689983}">
      <dgm:prSet/>
      <dgm:spPr/>
      <dgm:t>
        <a:bodyPr/>
        <a:lstStyle/>
        <a:p>
          <a:endParaRPr lang="es-CL"/>
        </a:p>
      </dgm:t>
    </dgm:pt>
    <dgm:pt modelId="{D5FCB5B6-8FEF-4950-885F-EF087592D3D0}">
      <dgm:prSet custT="1"/>
      <dgm:spPr>
        <a:solidFill>
          <a:schemeClr val="bg1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r>
            <a:rPr lang="es-CL" sz="1600" b="1" dirty="0"/>
            <a:t>Sería necesario contar con un modelo educacional y formativo inclusivo y entender los esfuerzos que se realicen en este ámbito, como una inversión de mediano y largo plazo.</a:t>
          </a:r>
        </a:p>
      </dgm:t>
    </dgm:pt>
    <dgm:pt modelId="{0AF099BE-7038-4B3E-AF4D-11627DCD36CF}" type="parTrans" cxnId="{88BBA1FD-AE6F-4779-A6C5-33E192D7D7D2}">
      <dgm:prSet/>
      <dgm:spPr/>
      <dgm:t>
        <a:bodyPr/>
        <a:lstStyle/>
        <a:p>
          <a:endParaRPr lang="es-CL"/>
        </a:p>
      </dgm:t>
    </dgm:pt>
    <dgm:pt modelId="{7F206215-1C8B-4505-BAB0-F002D3557172}" type="sibTrans" cxnId="{88BBA1FD-AE6F-4779-A6C5-33E192D7D7D2}">
      <dgm:prSet/>
      <dgm:spPr/>
      <dgm:t>
        <a:bodyPr/>
        <a:lstStyle/>
        <a:p>
          <a:endParaRPr lang="es-CL"/>
        </a:p>
      </dgm:t>
    </dgm:pt>
    <dgm:pt modelId="{91ADA5F5-EE94-4831-8BF2-0EED610ECF97}" type="pres">
      <dgm:prSet presAssocID="{22CE56BE-E466-48D7-8C7A-F3ED3CDA213F}" presName="compositeShape" presStyleCnt="0">
        <dgm:presLayoutVars>
          <dgm:dir/>
          <dgm:resizeHandles/>
        </dgm:presLayoutVars>
      </dgm:prSet>
      <dgm:spPr/>
    </dgm:pt>
    <dgm:pt modelId="{6841BB87-1814-4C56-AE90-A5ADFDB2908B}" type="pres">
      <dgm:prSet presAssocID="{22CE56BE-E466-48D7-8C7A-F3ED3CDA213F}" presName="pyramid" presStyleLbl="node1" presStyleIdx="0" presStyleCnt="1" custLinFactNeighborY="-1190"/>
      <dgm:spPr/>
    </dgm:pt>
    <dgm:pt modelId="{96FEADD9-4346-44F4-8983-7CEA258D5DC0}" type="pres">
      <dgm:prSet presAssocID="{22CE56BE-E466-48D7-8C7A-F3ED3CDA213F}" presName="theList" presStyleCnt="0"/>
      <dgm:spPr/>
    </dgm:pt>
    <dgm:pt modelId="{D8416B47-2103-420E-BE33-B03A663AEE1D}" type="pres">
      <dgm:prSet presAssocID="{2A403A14-1363-43BC-98FB-F3BB68218A90}" presName="aNode" presStyleLbl="fgAcc1" presStyleIdx="0" presStyleCnt="5" custScaleX="177089" custScaleY="113676" custLinFactY="-8466" custLinFactNeighborX="2481" custLinFactNeighborY="-100000">
        <dgm:presLayoutVars>
          <dgm:bulletEnabled val="1"/>
        </dgm:presLayoutVars>
      </dgm:prSet>
      <dgm:spPr/>
    </dgm:pt>
    <dgm:pt modelId="{EF71C5BC-A471-48CA-BF98-87520EE5D966}" type="pres">
      <dgm:prSet presAssocID="{2A403A14-1363-43BC-98FB-F3BB68218A90}" presName="aSpace" presStyleCnt="0"/>
      <dgm:spPr/>
    </dgm:pt>
    <dgm:pt modelId="{404DAC70-7EEC-40D4-A7BA-D84EAA635EA1}" type="pres">
      <dgm:prSet presAssocID="{C53F784B-1AAA-45BC-BC37-66F2C6A8EB2C}" presName="aNode" presStyleLbl="fgAcc1" presStyleIdx="1" presStyleCnt="5" custScaleX="175789" custLinFactNeighborY="-68679">
        <dgm:presLayoutVars>
          <dgm:bulletEnabled val="1"/>
        </dgm:presLayoutVars>
      </dgm:prSet>
      <dgm:spPr/>
    </dgm:pt>
    <dgm:pt modelId="{8AF30756-8A4F-4899-87C9-92DAF881DB89}" type="pres">
      <dgm:prSet presAssocID="{C53F784B-1AAA-45BC-BC37-66F2C6A8EB2C}" presName="aSpace" presStyleCnt="0"/>
      <dgm:spPr/>
    </dgm:pt>
    <dgm:pt modelId="{CCD3F094-4B28-4C3C-BD06-7E4F37FDFB13}" type="pres">
      <dgm:prSet presAssocID="{6C925DD1-0D12-46B6-9C3B-E164829D90C8}" presName="aNode" presStyleLbl="fgAcc1" presStyleIdx="2" presStyleCnt="5" custScaleX="179452" custLinFactNeighborY="-9064">
        <dgm:presLayoutVars>
          <dgm:bulletEnabled val="1"/>
        </dgm:presLayoutVars>
      </dgm:prSet>
      <dgm:spPr/>
    </dgm:pt>
    <dgm:pt modelId="{E52865BD-97CE-4401-939D-A421270B7262}" type="pres">
      <dgm:prSet presAssocID="{6C925DD1-0D12-46B6-9C3B-E164829D90C8}" presName="aSpace" presStyleCnt="0"/>
      <dgm:spPr/>
    </dgm:pt>
    <dgm:pt modelId="{3E209385-8B7E-48EA-AACA-8A3D36787B7F}" type="pres">
      <dgm:prSet presAssocID="{0EA79630-E451-4F25-A66E-54807F98830A}" presName="aNode" presStyleLbl="fgAcc1" presStyleIdx="3" presStyleCnt="5" custScaleX="179452" custLinFactY="10261" custLinFactNeighborX="0" custLinFactNeighborY="100000">
        <dgm:presLayoutVars>
          <dgm:bulletEnabled val="1"/>
        </dgm:presLayoutVars>
      </dgm:prSet>
      <dgm:spPr/>
    </dgm:pt>
    <dgm:pt modelId="{A57CA710-4D26-48D3-9763-F4A03FEDC3FD}" type="pres">
      <dgm:prSet presAssocID="{0EA79630-E451-4F25-A66E-54807F98830A}" presName="aSpace" presStyleCnt="0"/>
      <dgm:spPr/>
    </dgm:pt>
    <dgm:pt modelId="{B01FD7DF-BFA3-4D36-B4B9-9F074E68390B}" type="pres">
      <dgm:prSet presAssocID="{D5FCB5B6-8FEF-4950-885F-EF087592D3D0}" presName="aNode" presStyleLbl="fgAcc1" presStyleIdx="4" presStyleCnt="5" custScaleX="180656" custLinFactY="26533" custLinFactNeighborX="602" custLinFactNeighborY="100000">
        <dgm:presLayoutVars>
          <dgm:bulletEnabled val="1"/>
        </dgm:presLayoutVars>
      </dgm:prSet>
      <dgm:spPr/>
    </dgm:pt>
    <dgm:pt modelId="{B6FD1B72-BC78-4CA4-848B-96C47F6C3738}" type="pres">
      <dgm:prSet presAssocID="{D5FCB5B6-8FEF-4950-885F-EF087592D3D0}" presName="aSpace" presStyleCnt="0"/>
      <dgm:spPr/>
    </dgm:pt>
  </dgm:ptLst>
  <dgm:cxnLst>
    <dgm:cxn modelId="{5CDB4402-FED1-4ECD-A0E8-D97F1739C41F}" type="presOf" srcId="{22CE56BE-E466-48D7-8C7A-F3ED3CDA213F}" destId="{91ADA5F5-EE94-4831-8BF2-0EED610ECF97}" srcOrd="0" destOrd="0" presId="urn:microsoft.com/office/officeart/2005/8/layout/pyramid2"/>
    <dgm:cxn modelId="{25466641-B3B3-4951-95BE-856BA13F16E3}" type="presOf" srcId="{C53F784B-1AAA-45BC-BC37-66F2C6A8EB2C}" destId="{404DAC70-7EEC-40D4-A7BA-D84EAA635EA1}" srcOrd="0" destOrd="0" presId="urn:microsoft.com/office/officeart/2005/8/layout/pyramid2"/>
    <dgm:cxn modelId="{6F3BE643-C238-4D77-B521-EBF122304648}" srcId="{22CE56BE-E466-48D7-8C7A-F3ED3CDA213F}" destId="{C53F784B-1AAA-45BC-BC37-66F2C6A8EB2C}" srcOrd="1" destOrd="0" parTransId="{F543AB19-0A49-4E88-A7F7-1239396EE0E0}" sibTransId="{8AEC51F1-B76B-4897-8023-97D37FBE4A3E}"/>
    <dgm:cxn modelId="{D828177A-6B55-4FA1-B140-619985D05BC9}" srcId="{22CE56BE-E466-48D7-8C7A-F3ED3CDA213F}" destId="{0EA79630-E451-4F25-A66E-54807F98830A}" srcOrd="3" destOrd="0" parTransId="{026D5C26-9CCB-446F-B708-8EF141CD0327}" sibTransId="{4D63061A-3028-4635-A7AB-AA6C347EE472}"/>
    <dgm:cxn modelId="{8F680E91-1F0E-4334-92CC-86F423D87DFB}" type="presOf" srcId="{6C925DD1-0D12-46B6-9C3B-E164829D90C8}" destId="{CCD3F094-4B28-4C3C-BD06-7E4F37FDFB13}" srcOrd="0" destOrd="0" presId="urn:microsoft.com/office/officeart/2005/8/layout/pyramid2"/>
    <dgm:cxn modelId="{7EA4DC94-71BE-41D3-A04A-61D5B037BB70}" srcId="{22CE56BE-E466-48D7-8C7A-F3ED3CDA213F}" destId="{2A403A14-1363-43BC-98FB-F3BB68218A90}" srcOrd="0" destOrd="0" parTransId="{553D1430-D4BC-4E37-9881-6236846AF089}" sibTransId="{5ED68714-DF8C-4AC4-B58B-34C3179335F0}"/>
    <dgm:cxn modelId="{807FCB99-8842-4E8F-9194-8F970BC5AAB8}" type="presOf" srcId="{2A403A14-1363-43BC-98FB-F3BB68218A90}" destId="{D8416B47-2103-420E-BE33-B03A663AEE1D}" srcOrd="0" destOrd="0" presId="urn:microsoft.com/office/officeart/2005/8/layout/pyramid2"/>
    <dgm:cxn modelId="{9F3609CE-F009-4A32-B7D3-05C017689983}" srcId="{22CE56BE-E466-48D7-8C7A-F3ED3CDA213F}" destId="{6C925DD1-0D12-46B6-9C3B-E164829D90C8}" srcOrd="2" destOrd="0" parTransId="{B6C8CC18-690B-43FA-97B1-B4D2CDB0AEEE}" sibTransId="{DA9F5B4C-2813-4D5C-9494-3170D7254DA1}"/>
    <dgm:cxn modelId="{F5E4F8D8-0773-490C-BCBF-F02A04EB5E76}" type="presOf" srcId="{D5FCB5B6-8FEF-4950-885F-EF087592D3D0}" destId="{B01FD7DF-BFA3-4D36-B4B9-9F074E68390B}" srcOrd="0" destOrd="0" presId="urn:microsoft.com/office/officeart/2005/8/layout/pyramid2"/>
    <dgm:cxn modelId="{43D652EF-E742-435A-9CF1-CEFDDBA4AF1E}" type="presOf" srcId="{0EA79630-E451-4F25-A66E-54807F98830A}" destId="{3E209385-8B7E-48EA-AACA-8A3D36787B7F}" srcOrd="0" destOrd="0" presId="urn:microsoft.com/office/officeart/2005/8/layout/pyramid2"/>
    <dgm:cxn modelId="{88BBA1FD-AE6F-4779-A6C5-33E192D7D7D2}" srcId="{22CE56BE-E466-48D7-8C7A-F3ED3CDA213F}" destId="{D5FCB5B6-8FEF-4950-885F-EF087592D3D0}" srcOrd="4" destOrd="0" parTransId="{0AF099BE-7038-4B3E-AF4D-11627DCD36CF}" sibTransId="{7F206215-1C8B-4505-BAB0-F002D3557172}"/>
    <dgm:cxn modelId="{27CCACA4-992C-410D-AC6C-0C0B2901DFFF}" type="presParOf" srcId="{91ADA5F5-EE94-4831-8BF2-0EED610ECF97}" destId="{6841BB87-1814-4C56-AE90-A5ADFDB2908B}" srcOrd="0" destOrd="0" presId="urn:microsoft.com/office/officeart/2005/8/layout/pyramid2"/>
    <dgm:cxn modelId="{7A8A8C0E-8615-40B4-8895-DBE6340D5132}" type="presParOf" srcId="{91ADA5F5-EE94-4831-8BF2-0EED610ECF97}" destId="{96FEADD9-4346-44F4-8983-7CEA258D5DC0}" srcOrd="1" destOrd="0" presId="urn:microsoft.com/office/officeart/2005/8/layout/pyramid2"/>
    <dgm:cxn modelId="{688704B1-CC50-455F-A527-9B7961A3C3BB}" type="presParOf" srcId="{96FEADD9-4346-44F4-8983-7CEA258D5DC0}" destId="{D8416B47-2103-420E-BE33-B03A663AEE1D}" srcOrd="0" destOrd="0" presId="urn:microsoft.com/office/officeart/2005/8/layout/pyramid2"/>
    <dgm:cxn modelId="{221DEFEC-8CAF-48C3-A337-535C5BDE6DBB}" type="presParOf" srcId="{96FEADD9-4346-44F4-8983-7CEA258D5DC0}" destId="{EF71C5BC-A471-48CA-BF98-87520EE5D966}" srcOrd="1" destOrd="0" presId="urn:microsoft.com/office/officeart/2005/8/layout/pyramid2"/>
    <dgm:cxn modelId="{000FE968-F227-45CE-AB87-F9004A8E98B0}" type="presParOf" srcId="{96FEADD9-4346-44F4-8983-7CEA258D5DC0}" destId="{404DAC70-7EEC-40D4-A7BA-D84EAA635EA1}" srcOrd="2" destOrd="0" presId="urn:microsoft.com/office/officeart/2005/8/layout/pyramid2"/>
    <dgm:cxn modelId="{B4BCAD8B-9F52-4522-A8D8-51E4982329C2}" type="presParOf" srcId="{96FEADD9-4346-44F4-8983-7CEA258D5DC0}" destId="{8AF30756-8A4F-4899-87C9-92DAF881DB89}" srcOrd="3" destOrd="0" presId="urn:microsoft.com/office/officeart/2005/8/layout/pyramid2"/>
    <dgm:cxn modelId="{DA61A006-A6D2-4C39-869C-6110DF72091D}" type="presParOf" srcId="{96FEADD9-4346-44F4-8983-7CEA258D5DC0}" destId="{CCD3F094-4B28-4C3C-BD06-7E4F37FDFB13}" srcOrd="4" destOrd="0" presId="urn:microsoft.com/office/officeart/2005/8/layout/pyramid2"/>
    <dgm:cxn modelId="{E824E2D6-B99B-41C8-AC62-CF4240694F46}" type="presParOf" srcId="{96FEADD9-4346-44F4-8983-7CEA258D5DC0}" destId="{E52865BD-97CE-4401-939D-A421270B7262}" srcOrd="5" destOrd="0" presId="urn:microsoft.com/office/officeart/2005/8/layout/pyramid2"/>
    <dgm:cxn modelId="{15FF94CD-2067-47A4-869F-9B908346A383}" type="presParOf" srcId="{96FEADD9-4346-44F4-8983-7CEA258D5DC0}" destId="{3E209385-8B7E-48EA-AACA-8A3D36787B7F}" srcOrd="6" destOrd="0" presId="urn:microsoft.com/office/officeart/2005/8/layout/pyramid2"/>
    <dgm:cxn modelId="{1E7F50B2-CE66-498B-B48A-1FD7C953D39E}" type="presParOf" srcId="{96FEADD9-4346-44F4-8983-7CEA258D5DC0}" destId="{A57CA710-4D26-48D3-9763-F4A03FEDC3FD}" srcOrd="7" destOrd="0" presId="urn:microsoft.com/office/officeart/2005/8/layout/pyramid2"/>
    <dgm:cxn modelId="{F6B7E1F0-880E-4DDC-BDF0-FE396A6DCA28}" type="presParOf" srcId="{96FEADD9-4346-44F4-8983-7CEA258D5DC0}" destId="{B01FD7DF-BFA3-4D36-B4B9-9F074E68390B}" srcOrd="8" destOrd="0" presId="urn:microsoft.com/office/officeart/2005/8/layout/pyramid2"/>
    <dgm:cxn modelId="{D6334543-4E3B-4F63-AC60-882081CBF7A6}" type="presParOf" srcId="{96FEADD9-4346-44F4-8983-7CEA258D5DC0}" destId="{B6FD1B72-BC78-4CA4-848B-96C47F6C373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2BEC08-F4B2-4791-9952-EFB4FDC5115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8E5CF35-EBE4-4FFA-AC94-571ECAEBD133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Nivelación de Estudios</a:t>
          </a:r>
        </a:p>
      </dgm:t>
    </dgm:pt>
    <dgm:pt modelId="{C4420AA9-5626-47D4-9950-08C0E75EFF54}" type="parTrans" cxnId="{BCFEDC48-25DE-4869-92C7-DCE46F5B5081}">
      <dgm:prSet/>
      <dgm:spPr/>
      <dgm:t>
        <a:bodyPr/>
        <a:lstStyle/>
        <a:p>
          <a:endParaRPr lang="es-CL"/>
        </a:p>
      </dgm:t>
    </dgm:pt>
    <dgm:pt modelId="{2FE4D5DC-35D2-42DB-9F85-AB381D226406}" type="sibTrans" cxnId="{BCFEDC48-25DE-4869-92C7-DCE46F5B5081}">
      <dgm:prSet/>
      <dgm:spPr/>
      <dgm:t>
        <a:bodyPr/>
        <a:lstStyle/>
        <a:p>
          <a:endParaRPr lang="es-CL"/>
        </a:p>
      </dgm:t>
    </dgm:pt>
    <dgm:pt modelId="{169BE2FE-DBE2-4F2B-8A59-6F12DC5C2B7A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Educación Media Técnico Profesional</a:t>
          </a:r>
        </a:p>
      </dgm:t>
    </dgm:pt>
    <dgm:pt modelId="{A86D45D4-57F9-49D7-A103-AB6F5E6CCE0E}" type="parTrans" cxnId="{1E8D1C05-57DA-4382-8B62-1AAF1A6659F0}">
      <dgm:prSet/>
      <dgm:spPr/>
      <dgm:t>
        <a:bodyPr/>
        <a:lstStyle/>
        <a:p>
          <a:endParaRPr lang="es-CL"/>
        </a:p>
      </dgm:t>
    </dgm:pt>
    <dgm:pt modelId="{7816BC24-41B2-4A74-B30C-D7B36A3503CF}" type="sibTrans" cxnId="{1E8D1C05-57DA-4382-8B62-1AAF1A6659F0}">
      <dgm:prSet/>
      <dgm:spPr/>
      <dgm:t>
        <a:bodyPr/>
        <a:lstStyle/>
        <a:p>
          <a:endParaRPr lang="es-CL"/>
        </a:p>
      </dgm:t>
    </dgm:pt>
    <dgm:pt modelId="{1BB84B2D-35FD-480D-B699-4FD2F70A8BB8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Educación Técnica de Nivel Superior</a:t>
          </a:r>
        </a:p>
      </dgm:t>
    </dgm:pt>
    <dgm:pt modelId="{F7B0F482-9988-49C5-8FDC-DF304F8A946D}" type="parTrans" cxnId="{74C21B4B-5C47-45AF-9240-ECC84F1225BB}">
      <dgm:prSet/>
      <dgm:spPr/>
      <dgm:t>
        <a:bodyPr/>
        <a:lstStyle/>
        <a:p>
          <a:endParaRPr lang="es-CL"/>
        </a:p>
      </dgm:t>
    </dgm:pt>
    <dgm:pt modelId="{899B0FEC-5F66-4EC3-9479-6D024A2C26F3}" type="sibTrans" cxnId="{74C21B4B-5C47-45AF-9240-ECC84F1225BB}">
      <dgm:prSet/>
      <dgm:spPr/>
      <dgm:t>
        <a:bodyPr/>
        <a:lstStyle/>
        <a:p>
          <a:endParaRPr lang="es-CL"/>
        </a:p>
      </dgm:t>
    </dgm:pt>
    <dgm:pt modelId="{02CD4F17-DCF4-4749-B6BF-358370D0F0D1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Capacitación Laboral</a:t>
          </a:r>
        </a:p>
      </dgm:t>
    </dgm:pt>
    <dgm:pt modelId="{A718C391-85B6-44C0-87C0-941750530DF0}" type="parTrans" cxnId="{81CE0DA3-65A3-4E49-84F7-F06FE135E596}">
      <dgm:prSet/>
      <dgm:spPr/>
      <dgm:t>
        <a:bodyPr/>
        <a:lstStyle/>
        <a:p>
          <a:endParaRPr lang="es-CL"/>
        </a:p>
      </dgm:t>
    </dgm:pt>
    <dgm:pt modelId="{B004F7AC-829D-4369-BE85-A389FFE8CB45}" type="sibTrans" cxnId="{81CE0DA3-65A3-4E49-84F7-F06FE135E596}">
      <dgm:prSet/>
      <dgm:spPr/>
      <dgm:t>
        <a:bodyPr/>
        <a:lstStyle/>
        <a:p>
          <a:endParaRPr lang="es-CL"/>
        </a:p>
      </dgm:t>
    </dgm:pt>
    <dgm:pt modelId="{1545C09A-4D4C-4A87-9344-77D1095A2C01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L" b="1" dirty="0">
              <a:solidFill>
                <a:schemeClr val="tx1"/>
              </a:solidFill>
            </a:rPr>
            <a:t>Certificación de Competencias Laborales</a:t>
          </a:r>
        </a:p>
      </dgm:t>
    </dgm:pt>
    <dgm:pt modelId="{D702B520-28AC-4FB9-AC38-222813E9B341}" type="parTrans" cxnId="{A7D8FE4C-A031-4E4E-815F-127124DE684C}">
      <dgm:prSet/>
      <dgm:spPr/>
      <dgm:t>
        <a:bodyPr/>
        <a:lstStyle/>
        <a:p>
          <a:endParaRPr lang="es-CL"/>
        </a:p>
      </dgm:t>
    </dgm:pt>
    <dgm:pt modelId="{1EE1BD4D-A431-4B57-8CC0-60AE88AE48EC}" type="sibTrans" cxnId="{A7D8FE4C-A031-4E4E-815F-127124DE684C}">
      <dgm:prSet/>
      <dgm:spPr/>
      <dgm:t>
        <a:bodyPr/>
        <a:lstStyle/>
        <a:p>
          <a:endParaRPr lang="es-CL"/>
        </a:p>
      </dgm:t>
    </dgm:pt>
    <dgm:pt modelId="{E90542BC-7CD4-4EEF-83A6-12E3AE746EC5}" type="pres">
      <dgm:prSet presAssocID="{992BEC08-F4B2-4791-9952-EFB4FDC5115B}" presName="CompostProcess" presStyleCnt="0">
        <dgm:presLayoutVars>
          <dgm:dir/>
          <dgm:resizeHandles val="exact"/>
        </dgm:presLayoutVars>
      </dgm:prSet>
      <dgm:spPr/>
    </dgm:pt>
    <dgm:pt modelId="{48C9904B-7B99-4EED-81E9-DA87A0180033}" type="pres">
      <dgm:prSet presAssocID="{992BEC08-F4B2-4791-9952-EFB4FDC5115B}" presName="arrow" presStyleLbl="bgShp" presStyleIdx="0" presStyleCnt="1" custScaleX="117647" custScaleY="86354" custLinFactNeighborX="1818" custLinFactNeighborY="-41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76969A1-26E5-4E66-B961-56E0A2767051}" type="pres">
      <dgm:prSet presAssocID="{992BEC08-F4B2-4791-9952-EFB4FDC5115B}" presName="linearProcess" presStyleCnt="0"/>
      <dgm:spPr/>
    </dgm:pt>
    <dgm:pt modelId="{5346B525-3A4A-462B-9E05-E15F981C9558}" type="pres">
      <dgm:prSet presAssocID="{48E5CF35-EBE4-4FFA-AC94-571ECAEBD133}" presName="textNode" presStyleLbl="node1" presStyleIdx="0" presStyleCnt="5" custScaleY="77393">
        <dgm:presLayoutVars>
          <dgm:bulletEnabled val="1"/>
        </dgm:presLayoutVars>
      </dgm:prSet>
      <dgm:spPr/>
    </dgm:pt>
    <dgm:pt modelId="{DF4F6868-13CE-44DA-A561-7E01CECD1E2E}" type="pres">
      <dgm:prSet presAssocID="{2FE4D5DC-35D2-42DB-9F85-AB381D226406}" presName="sibTrans" presStyleCnt="0"/>
      <dgm:spPr/>
    </dgm:pt>
    <dgm:pt modelId="{308E878F-4121-4578-B453-E4E3B78C5187}" type="pres">
      <dgm:prSet presAssocID="{169BE2FE-DBE2-4F2B-8A59-6F12DC5C2B7A}" presName="textNode" presStyleLbl="node1" presStyleIdx="1" presStyleCnt="5" custScaleY="77393">
        <dgm:presLayoutVars>
          <dgm:bulletEnabled val="1"/>
        </dgm:presLayoutVars>
      </dgm:prSet>
      <dgm:spPr/>
    </dgm:pt>
    <dgm:pt modelId="{4EFCA272-F0CB-4964-91B9-541F6937070C}" type="pres">
      <dgm:prSet presAssocID="{7816BC24-41B2-4A74-B30C-D7B36A3503CF}" presName="sibTrans" presStyleCnt="0"/>
      <dgm:spPr/>
    </dgm:pt>
    <dgm:pt modelId="{B64F27AC-CE6B-40BA-908F-9AF49894A591}" type="pres">
      <dgm:prSet presAssocID="{1BB84B2D-35FD-480D-B699-4FD2F70A8BB8}" presName="textNode" presStyleLbl="node1" presStyleIdx="2" presStyleCnt="5" custScaleY="77393">
        <dgm:presLayoutVars>
          <dgm:bulletEnabled val="1"/>
        </dgm:presLayoutVars>
      </dgm:prSet>
      <dgm:spPr/>
    </dgm:pt>
    <dgm:pt modelId="{2FFD573D-D47A-4BFD-A4BB-17A34635E715}" type="pres">
      <dgm:prSet presAssocID="{899B0FEC-5F66-4EC3-9479-6D024A2C26F3}" presName="sibTrans" presStyleCnt="0"/>
      <dgm:spPr/>
    </dgm:pt>
    <dgm:pt modelId="{8313AAEA-CA53-4E38-A871-D43993D29F78}" type="pres">
      <dgm:prSet presAssocID="{02CD4F17-DCF4-4749-B6BF-358370D0F0D1}" presName="textNode" presStyleLbl="node1" presStyleIdx="3" presStyleCnt="5" custScaleY="77727" custLinFactNeighborX="-9775" custLinFactNeighborY="-167">
        <dgm:presLayoutVars>
          <dgm:bulletEnabled val="1"/>
        </dgm:presLayoutVars>
      </dgm:prSet>
      <dgm:spPr/>
    </dgm:pt>
    <dgm:pt modelId="{35CDF18B-8E28-4D0D-9489-4AEA80ED9B1A}" type="pres">
      <dgm:prSet presAssocID="{B004F7AC-829D-4369-BE85-A389FFE8CB45}" presName="sibTrans" presStyleCnt="0"/>
      <dgm:spPr/>
    </dgm:pt>
    <dgm:pt modelId="{1554555C-13BD-4B10-9EDF-5FF0C2AFDE86}" type="pres">
      <dgm:prSet presAssocID="{1545C09A-4D4C-4A87-9344-77D1095A2C01}" presName="textNode" presStyleLbl="node1" presStyleIdx="4" presStyleCnt="5" custScaleY="73089">
        <dgm:presLayoutVars>
          <dgm:bulletEnabled val="1"/>
        </dgm:presLayoutVars>
      </dgm:prSet>
      <dgm:spPr/>
    </dgm:pt>
  </dgm:ptLst>
  <dgm:cxnLst>
    <dgm:cxn modelId="{1E8D1C05-57DA-4382-8B62-1AAF1A6659F0}" srcId="{992BEC08-F4B2-4791-9952-EFB4FDC5115B}" destId="{169BE2FE-DBE2-4F2B-8A59-6F12DC5C2B7A}" srcOrd="1" destOrd="0" parTransId="{A86D45D4-57F9-49D7-A103-AB6F5E6CCE0E}" sibTransId="{7816BC24-41B2-4A74-B30C-D7B36A3503CF}"/>
    <dgm:cxn modelId="{AE392861-02AD-4F6A-BBFD-A1A0392AB068}" type="presOf" srcId="{48E5CF35-EBE4-4FFA-AC94-571ECAEBD133}" destId="{5346B525-3A4A-462B-9E05-E15F981C9558}" srcOrd="0" destOrd="0" presId="urn:microsoft.com/office/officeart/2005/8/layout/hProcess9"/>
    <dgm:cxn modelId="{BCFEDC48-25DE-4869-92C7-DCE46F5B5081}" srcId="{992BEC08-F4B2-4791-9952-EFB4FDC5115B}" destId="{48E5CF35-EBE4-4FFA-AC94-571ECAEBD133}" srcOrd="0" destOrd="0" parTransId="{C4420AA9-5626-47D4-9950-08C0E75EFF54}" sibTransId="{2FE4D5DC-35D2-42DB-9F85-AB381D226406}"/>
    <dgm:cxn modelId="{74C21B4B-5C47-45AF-9240-ECC84F1225BB}" srcId="{992BEC08-F4B2-4791-9952-EFB4FDC5115B}" destId="{1BB84B2D-35FD-480D-B699-4FD2F70A8BB8}" srcOrd="2" destOrd="0" parTransId="{F7B0F482-9988-49C5-8FDC-DF304F8A946D}" sibTransId="{899B0FEC-5F66-4EC3-9479-6D024A2C26F3}"/>
    <dgm:cxn modelId="{A7D8FE4C-A031-4E4E-815F-127124DE684C}" srcId="{992BEC08-F4B2-4791-9952-EFB4FDC5115B}" destId="{1545C09A-4D4C-4A87-9344-77D1095A2C01}" srcOrd="4" destOrd="0" parTransId="{D702B520-28AC-4FB9-AC38-222813E9B341}" sibTransId="{1EE1BD4D-A431-4B57-8CC0-60AE88AE48EC}"/>
    <dgm:cxn modelId="{54D81098-D316-485E-8C8A-03EDCEF43681}" type="presOf" srcId="{1545C09A-4D4C-4A87-9344-77D1095A2C01}" destId="{1554555C-13BD-4B10-9EDF-5FF0C2AFDE86}" srcOrd="0" destOrd="0" presId="urn:microsoft.com/office/officeart/2005/8/layout/hProcess9"/>
    <dgm:cxn modelId="{8F3D24A1-6C36-4254-8661-3A9809B426A6}" type="presOf" srcId="{02CD4F17-DCF4-4749-B6BF-358370D0F0D1}" destId="{8313AAEA-CA53-4E38-A871-D43993D29F78}" srcOrd="0" destOrd="0" presId="urn:microsoft.com/office/officeart/2005/8/layout/hProcess9"/>
    <dgm:cxn modelId="{81CE0DA3-65A3-4E49-84F7-F06FE135E596}" srcId="{992BEC08-F4B2-4791-9952-EFB4FDC5115B}" destId="{02CD4F17-DCF4-4749-B6BF-358370D0F0D1}" srcOrd="3" destOrd="0" parTransId="{A718C391-85B6-44C0-87C0-941750530DF0}" sibTransId="{B004F7AC-829D-4369-BE85-A389FFE8CB45}"/>
    <dgm:cxn modelId="{C2E39BAA-F0B2-4BDB-BDA6-B098357D7523}" type="presOf" srcId="{169BE2FE-DBE2-4F2B-8A59-6F12DC5C2B7A}" destId="{308E878F-4121-4578-B453-E4E3B78C5187}" srcOrd="0" destOrd="0" presId="urn:microsoft.com/office/officeart/2005/8/layout/hProcess9"/>
    <dgm:cxn modelId="{D91EA8B5-4C75-4589-A7FA-750BCEF56151}" type="presOf" srcId="{1BB84B2D-35FD-480D-B699-4FD2F70A8BB8}" destId="{B64F27AC-CE6B-40BA-908F-9AF49894A591}" srcOrd="0" destOrd="0" presId="urn:microsoft.com/office/officeart/2005/8/layout/hProcess9"/>
    <dgm:cxn modelId="{FFA603E4-47AF-4189-B291-CFE7CD6B1EAF}" type="presOf" srcId="{992BEC08-F4B2-4791-9952-EFB4FDC5115B}" destId="{E90542BC-7CD4-4EEF-83A6-12E3AE746EC5}" srcOrd="0" destOrd="0" presId="urn:microsoft.com/office/officeart/2005/8/layout/hProcess9"/>
    <dgm:cxn modelId="{7092E72A-AA2D-4ABF-9D45-7E4B62B2E9C0}" type="presParOf" srcId="{E90542BC-7CD4-4EEF-83A6-12E3AE746EC5}" destId="{48C9904B-7B99-4EED-81E9-DA87A0180033}" srcOrd="0" destOrd="0" presId="urn:microsoft.com/office/officeart/2005/8/layout/hProcess9"/>
    <dgm:cxn modelId="{CCAC378F-A552-4DB9-B8A4-927ED600E3D2}" type="presParOf" srcId="{E90542BC-7CD4-4EEF-83A6-12E3AE746EC5}" destId="{576969A1-26E5-4E66-B961-56E0A2767051}" srcOrd="1" destOrd="0" presId="urn:microsoft.com/office/officeart/2005/8/layout/hProcess9"/>
    <dgm:cxn modelId="{44E24D94-2010-4AA9-9AA8-EF45DB7900E9}" type="presParOf" srcId="{576969A1-26E5-4E66-B961-56E0A2767051}" destId="{5346B525-3A4A-462B-9E05-E15F981C9558}" srcOrd="0" destOrd="0" presId="urn:microsoft.com/office/officeart/2005/8/layout/hProcess9"/>
    <dgm:cxn modelId="{71BC6A6C-F4ED-45B2-88D4-9D19BCDDA79A}" type="presParOf" srcId="{576969A1-26E5-4E66-B961-56E0A2767051}" destId="{DF4F6868-13CE-44DA-A561-7E01CECD1E2E}" srcOrd="1" destOrd="0" presId="urn:microsoft.com/office/officeart/2005/8/layout/hProcess9"/>
    <dgm:cxn modelId="{76AD20E2-B9D6-4F36-A203-81A08C8E1CFC}" type="presParOf" srcId="{576969A1-26E5-4E66-B961-56E0A2767051}" destId="{308E878F-4121-4578-B453-E4E3B78C5187}" srcOrd="2" destOrd="0" presId="urn:microsoft.com/office/officeart/2005/8/layout/hProcess9"/>
    <dgm:cxn modelId="{87BBB66B-1726-4C31-9F04-7D01D5647A8E}" type="presParOf" srcId="{576969A1-26E5-4E66-B961-56E0A2767051}" destId="{4EFCA272-F0CB-4964-91B9-541F6937070C}" srcOrd="3" destOrd="0" presId="urn:microsoft.com/office/officeart/2005/8/layout/hProcess9"/>
    <dgm:cxn modelId="{168BA5D5-95F9-4426-A96F-71118A3AA77D}" type="presParOf" srcId="{576969A1-26E5-4E66-B961-56E0A2767051}" destId="{B64F27AC-CE6B-40BA-908F-9AF49894A591}" srcOrd="4" destOrd="0" presId="urn:microsoft.com/office/officeart/2005/8/layout/hProcess9"/>
    <dgm:cxn modelId="{DE3F5BEF-132C-43DF-BBD2-8C2F501B7117}" type="presParOf" srcId="{576969A1-26E5-4E66-B961-56E0A2767051}" destId="{2FFD573D-D47A-4BFD-A4BB-17A34635E715}" srcOrd="5" destOrd="0" presId="urn:microsoft.com/office/officeart/2005/8/layout/hProcess9"/>
    <dgm:cxn modelId="{A7D0190B-60FA-4CD5-BCEE-7E037B9AC35E}" type="presParOf" srcId="{576969A1-26E5-4E66-B961-56E0A2767051}" destId="{8313AAEA-CA53-4E38-A871-D43993D29F78}" srcOrd="6" destOrd="0" presId="urn:microsoft.com/office/officeart/2005/8/layout/hProcess9"/>
    <dgm:cxn modelId="{2122DF24-7913-4C6F-B063-FC3FE43D463C}" type="presParOf" srcId="{576969A1-26E5-4E66-B961-56E0A2767051}" destId="{35CDF18B-8E28-4D0D-9489-4AEA80ED9B1A}" srcOrd="7" destOrd="0" presId="urn:microsoft.com/office/officeart/2005/8/layout/hProcess9"/>
    <dgm:cxn modelId="{7A27C08D-710F-40CF-BB23-89699CECB6AD}" type="presParOf" srcId="{576969A1-26E5-4E66-B961-56E0A2767051}" destId="{1554555C-13BD-4B10-9EDF-5FF0C2AFDE8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65437-DA58-4336-A1D7-E7456DC1F913}">
      <dsp:nvSpPr>
        <dsp:cNvPr id="0" name=""/>
        <dsp:cNvSpPr/>
      </dsp:nvSpPr>
      <dsp:spPr>
        <a:xfrm>
          <a:off x="601075" y="45425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1. </a:t>
          </a:r>
          <a:r>
            <a:rPr lang="es-CL" sz="2000" b="1" kern="1200" dirty="0">
              <a:solidFill>
                <a:schemeClr val="tx1"/>
              </a:solidFill>
            </a:rPr>
            <a:t>El valor del trabajo</a:t>
          </a:r>
        </a:p>
      </dsp:txBody>
      <dsp:txXfrm>
        <a:off x="601075" y="45425"/>
        <a:ext cx="2829718" cy="1697831"/>
      </dsp:txXfrm>
    </dsp:sp>
    <dsp:sp modelId="{E4B2C6AC-E211-47B1-998D-6D2F2E77D93C}">
      <dsp:nvSpPr>
        <dsp:cNvPr id="0" name=""/>
        <dsp:cNvSpPr/>
      </dsp:nvSpPr>
      <dsp:spPr>
        <a:xfrm>
          <a:off x="4205485" y="1112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2. </a:t>
          </a:r>
          <a:r>
            <a:rPr lang="es-CL" sz="2000" b="1" kern="1200" dirty="0">
              <a:solidFill>
                <a:schemeClr val="tx1"/>
              </a:solidFill>
            </a:rPr>
            <a:t>Formación y Trabajo</a:t>
          </a:r>
        </a:p>
      </dsp:txBody>
      <dsp:txXfrm>
        <a:off x="4205485" y="1112"/>
        <a:ext cx="2829718" cy="1697831"/>
      </dsp:txXfrm>
    </dsp:sp>
    <dsp:sp modelId="{2F2CB2FB-28A4-4069-9941-7CA33070B5D0}">
      <dsp:nvSpPr>
        <dsp:cNvPr id="0" name=""/>
        <dsp:cNvSpPr/>
      </dsp:nvSpPr>
      <dsp:spPr>
        <a:xfrm>
          <a:off x="676345" y="2002747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3. </a:t>
          </a:r>
          <a:r>
            <a:rPr lang="es-CL" sz="2000" b="1" kern="1200" dirty="0">
              <a:solidFill>
                <a:schemeClr val="tx1"/>
              </a:solidFill>
            </a:rPr>
            <a:t>Una mirada desde la Organización Internacional del Trabajo</a:t>
          </a:r>
        </a:p>
      </dsp:txBody>
      <dsp:txXfrm>
        <a:off x="676345" y="2002747"/>
        <a:ext cx="2829718" cy="1697831"/>
      </dsp:txXfrm>
    </dsp:sp>
    <dsp:sp modelId="{16DEC570-60CF-4F79-938A-06A391A457A8}">
      <dsp:nvSpPr>
        <dsp:cNvPr id="0" name=""/>
        <dsp:cNvSpPr/>
      </dsp:nvSpPr>
      <dsp:spPr>
        <a:xfrm>
          <a:off x="4205485" y="1981915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4. </a:t>
          </a:r>
          <a:r>
            <a:rPr lang="es-CL" sz="2000" b="1" kern="1200" dirty="0">
              <a:solidFill>
                <a:schemeClr val="tx1"/>
              </a:solidFill>
            </a:rPr>
            <a:t>Hacia una mirada integrada de los procesos de educación y formación para el trabajo</a:t>
          </a:r>
        </a:p>
      </dsp:txBody>
      <dsp:txXfrm>
        <a:off x="4205485" y="1981915"/>
        <a:ext cx="2829718" cy="1697831"/>
      </dsp:txXfrm>
    </dsp:sp>
    <dsp:sp modelId="{E3F8785D-3CA7-43F2-8BEF-F3751392C106}">
      <dsp:nvSpPr>
        <dsp:cNvPr id="0" name=""/>
        <dsp:cNvSpPr/>
      </dsp:nvSpPr>
      <dsp:spPr>
        <a:xfrm>
          <a:off x="751644" y="3933464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5. </a:t>
          </a:r>
          <a:r>
            <a:rPr lang="es-CL" sz="2000" b="1" kern="1200" dirty="0">
              <a:solidFill>
                <a:schemeClr val="tx1"/>
              </a:solidFill>
            </a:rPr>
            <a:t>Propuesta estratégica desde la Central Unitaria de Trabajadores sobre la Formación para el Trabajo</a:t>
          </a:r>
        </a:p>
      </dsp:txBody>
      <dsp:txXfrm>
        <a:off x="751644" y="3933464"/>
        <a:ext cx="2829718" cy="1697831"/>
      </dsp:txXfrm>
    </dsp:sp>
    <dsp:sp modelId="{227DF3A6-9A92-4637-A160-3A8A689E0B11}">
      <dsp:nvSpPr>
        <dsp:cNvPr id="0" name=""/>
        <dsp:cNvSpPr/>
      </dsp:nvSpPr>
      <dsp:spPr>
        <a:xfrm>
          <a:off x="4205485" y="3962718"/>
          <a:ext cx="2829718" cy="1697831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b="1" kern="1200" dirty="0">
              <a:solidFill>
                <a:schemeClr val="tx1"/>
              </a:solidFill>
            </a:rPr>
            <a:t>6</a:t>
          </a:r>
          <a:r>
            <a:rPr lang="es-CL" sz="2000" b="1" kern="1200" dirty="0">
              <a:solidFill>
                <a:schemeClr val="tx1"/>
              </a:solidFill>
            </a:rPr>
            <a:t>. La necesidad de contar con espacios reales de articulación</a:t>
          </a:r>
        </a:p>
      </dsp:txBody>
      <dsp:txXfrm>
        <a:off x="4205485" y="3962718"/>
        <a:ext cx="2829718" cy="1697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A473D-76EC-4B19-AAF8-07F5570C07D0}">
      <dsp:nvSpPr>
        <dsp:cNvPr id="0" name=""/>
        <dsp:cNvSpPr/>
      </dsp:nvSpPr>
      <dsp:spPr>
        <a:xfrm>
          <a:off x="1581035" y="590185"/>
          <a:ext cx="4931405" cy="4931405"/>
        </a:xfrm>
        <a:prstGeom prst="blockArc">
          <a:avLst>
            <a:gd name="adj1" fmla="val 10710582"/>
            <a:gd name="adj2" fmla="val 16835569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F8087-37CC-470C-96CB-DF2D71F4D1E9}">
      <dsp:nvSpPr>
        <dsp:cNvPr id="0" name=""/>
        <dsp:cNvSpPr/>
      </dsp:nvSpPr>
      <dsp:spPr>
        <a:xfrm>
          <a:off x="1396134" y="477329"/>
          <a:ext cx="5891007" cy="5522927"/>
        </a:xfrm>
        <a:prstGeom prst="blockArc">
          <a:avLst>
            <a:gd name="adj1" fmla="val 4817962"/>
            <a:gd name="adj2" fmla="val 1071346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782FC-C7C7-44C2-9906-382B77D4F442}">
      <dsp:nvSpPr>
        <dsp:cNvPr id="0" name=""/>
        <dsp:cNvSpPr/>
      </dsp:nvSpPr>
      <dsp:spPr>
        <a:xfrm>
          <a:off x="2398513" y="464420"/>
          <a:ext cx="6038505" cy="5670179"/>
        </a:xfrm>
        <a:prstGeom prst="blockArc">
          <a:avLst>
            <a:gd name="adj1" fmla="val 21494734"/>
            <a:gd name="adj2" fmla="val 6369554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1831F-8851-4AA7-B2B0-3541849093F1}">
      <dsp:nvSpPr>
        <dsp:cNvPr id="0" name=""/>
        <dsp:cNvSpPr/>
      </dsp:nvSpPr>
      <dsp:spPr>
        <a:xfrm>
          <a:off x="2391242" y="467415"/>
          <a:ext cx="6185757" cy="5081073"/>
        </a:xfrm>
        <a:prstGeom prst="blockArc">
          <a:avLst>
            <a:gd name="adj1" fmla="val 15286452"/>
            <a:gd name="adj2" fmla="val 46387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A40F1-C9B4-4F46-884F-97E4D1D83B88}">
      <dsp:nvSpPr>
        <dsp:cNvPr id="0" name=""/>
        <dsp:cNvSpPr/>
      </dsp:nvSpPr>
      <dsp:spPr>
        <a:xfrm>
          <a:off x="3312357" y="1900668"/>
          <a:ext cx="2946137" cy="2577798"/>
        </a:xfrm>
        <a:prstGeom prst="ellipse">
          <a:avLst/>
        </a:prstGeom>
        <a:solidFill>
          <a:schemeClr val="bg1">
            <a:lumMod val="95000"/>
          </a:schemeClr>
        </a:solidFill>
        <a:ln w="1079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Es más que una actividad solamente orientada a la producción instrumental de </a:t>
          </a:r>
          <a:r>
            <a:rPr lang="es-CL" sz="1800" b="1" u="sng" kern="1200" dirty="0">
              <a:solidFill>
                <a:schemeClr val="tx1"/>
              </a:solidFill>
            </a:rPr>
            <a:t>valores de usos</a:t>
          </a:r>
        </a:p>
      </dsp:txBody>
      <dsp:txXfrm>
        <a:off x="3743809" y="2278178"/>
        <a:ext cx="2083233" cy="1822778"/>
      </dsp:txXfrm>
    </dsp:sp>
    <dsp:sp modelId="{F345C8FD-4A55-4025-9FF8-83C2CE721D7F}">
      <dsp:nvSpPr>
        <dsp:cNvPr id="0" name=""/>
        <dsp:cNvSpPr/>
      </dsp:nvSpPr>
      <dsp:spPr>
        <a:xfrm>
          <a:off x="3716387" y="74574"/>
          <a:ext cx="2135890" cy="1589523"/>
        </a:xfrm>
        <a:prstGeom prst="ellipse">
          <a:avLst/>
        </a:prstGeom>
        <a:solidFill>
          <a:schemeClr val="bg1">
            <a:lumMod val="95000"/>
          </a:schemeClr>
        </a:solidFill>
        <a:ln w="1079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Interacción social y comunicación</a:t>
          </a:r>
        </a:p>
      </dsp:txBody>
      <dsp:txXfrm>
        <a:off x="4029181" y="307354"/>
        <a:ext cx="1510302" cy="1123963"/>
      </dsp:txXfrm>
    </dsp:sp>
    <dsp:sp modelId="{850A260E-4AC4-4327-B1E5-D3A8359EBD68}">
      <dsp:nvSpPr>
        <dsp:cNvPr id="0" name=""/>
        <dsp:cNvSpPr/>
      </dsp:nvSpPr>
      <dsp:spPr>
        <a:xfrm>
          <a:off x="6778773" y="2275078"/>
          <a:ext cx="2092687" cy="1901388"/>
        </a:xfrm>
        <a:prstGeom prst="ellipse">
          <a:avLst/>
        </a:prstGeom>
        <a:solidFill>
          <a:schemeClr val="bg1">
            <a:lumMod val="95000"/>
          </a:schemeClr>
        </a:solidFill>
        <a:ln w="1079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Solidaridad social</a:t>
          </a:r>
        </a:p>
      </dsp:txBody>
      <dsp:txXfrm>
        <a:off x="7085240" y="2553530"/>
        <a:ext cx="1479753" cy="1344484"/>
      </dsp:txXfrm>
    </dsp:sp>
    <dsp:sp modelId="{2FF3A3D5-28EF-4E0F-A67A-13166181767C}">
      <dsp:nvSpPr>
        <dsp:cNvPr id="0" name=""/>
        <dsp:cNvSpPr/>
      </dsp:nvSpPr>
      <dsp:spPr>
        <a:xfrm>
          <a:off x="3628689" y="4818073"/>
          <a:ext cx="2237556" cy="1589523"/>
        </a:xfrm>
        <a:prstGeom prst="ellipse">
          <a:avLst/>
        </a:prstGeom>
        <a:solidFill>
          <a:schemeClr val="bg1">
            <a:lumMod val="95000"/>
          </a:schemeClr>
        </a:solidFill>
        <a:ln w="1079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Sustento</a:t>
          </a:r>
        </a:p>
      </dsp:txBody>
      <dsp:txXfrm>
        <a:off x="3956371" y="5050853"/>
        <a:ext cx="1582192" cy="1123963"/>
      </dsp:txXfrm>
    </dsp:sp>
    <dsp:sp modelId="{4B58F6EA-ED50-47CD-8A39-4BF984BC9826}">
      <dsp:nvSpPr>
        <dsp:cNvPr id="0" name=""/>
        <dsp:cNvSpPr/>
      </dsp:nvSpPr>
      <dsp:spPr>
        <a:xfrm>
          <a:off x="825689" y="2232244"/>
          <a:ext cx="2216463" cy="2134333"/>
        </a:xfrm>
        <a:prstGeom prst="ellipse">
          <a:avLst/>
        </a:prstGeom>
        <a:solidFill>
          <a:schemeClr val="bg1">
            <a:lumMod val="95000"/>
          </a:schemeClr>
        </a:solidFill>
        <a:ln w="10795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Autoexpresión práctica del ser humano </a:t>
          </a:r>
        </a:p>
      </dsp:txBody>
      <dsp:txXfrm>
        <a:off x="1150282" y="2544810"/>
        <a:ext cx="1567277" cy="15092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ECCDE-3E65-4627-A27A-DDAF24DA516B}">
      <dsp:nvSpPr>
        <dsp:cNvPr id="0" name=""/>
        <dsp:cNvSpPr/>
      </dsp:nvSpPr>
      <dsp:spPr>
        <a:xfrm>
          <a:off x="1751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65D6B-0009-4958-A6CC-83157E7A9F0A}">
      <dsp:nvSpPr>
        <dsp:cNvPr id="0" name=""/>
        <dsp:cNvSpPr/>
      </dsp:nvSpPr>
      <dsp:spPr>
        <a:xfrm>
          <a:off x="1338301" y="542361"/>
          <a:ext cx="6614531" cy="843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Calidad de vida. En relación con la satisfacción de las necesidades vitales, como también al grado de libertad o sometimiento real.</a:t>
          </a:r>
        </a:p>
      </dsp:txBody>
      <dsp:txXfrm>
        <a:off x="1379477" y="583537"/>
        <a:ext cx="6532179" cy="761139"/>
      </dsp:txXfrm>
    </dsp:sp>
    <dsp:sp modelId="{265EC93D-B5C6-4835-8694-B6A350ECD796}">
      <dsp:nvSpPr>
        <dsp:cNvPr id="0" name=""/>
        <dsp:cNvSpPr/>
      </dsp:nvSpPr>
      <dsp:spPr>
        <a:xfrm>
          <a:off x="1338301" y="1491289"/>
          <a:ext cx="6614531" cy="843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Derecho al trabajo,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 base para la realización de otros derechos humanos.</a:t>
          </a:r>
        </a:p>
      </dsp:txBody>
      <dsp:txXfrm>
        <a:off x="1379477" y="1532465"/>
        <a:ext cx="6532179" cy="761139"/>
      </dsp:txXfrm>
    </dsp:sp>
    <dsp:sp modelId="{64E7805A-9573-465A-B1ED-E5CF6651D83D}">
      <dsp:nvSpPr>
        <dsp:cNvPr id="0" name=""/>
        <dsp:cNvSpPr/>
      </dsp:nvSpPr>
      <dsp:spPr>
        <a:xfrm>
          <a:off x="1338301" y="2440217"/>
          <a:ext cx="6614531" cy="10485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Trabajo decente: derechos en el trabajo, oportunidades de empleo, protección social </a:t>
          </a:r>
        </a:p>
      </dsp:txBody>
      <dsp:txXfrm>
        <a:off x="1389485" y="2491401"/>
        <a:ext cx="6512163" cy="946134"/>
      </dsp:txXfrm>
    </dsp:sp>
    <dsp:sp modelId="{39A49329-E9CF-4F37-BE66-D4EC68D263D5}">
      <dsp:nvSpPr>
        <dsp:cNvPr id="0" name=""/>
        <dsp:cNvSpPr/>
      </dsp:nvSpPr>
      <dsp:spPr>
        <a:xfrm>
          <a:off x="1338301" y="3594156"/>
          <a:ext cx="6614531" cy="117671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Es el mejor medio de superación de la pobreza. Es dignidad</a:t>
          </a:r>
        </a:p>
      </dsp:txBody>
      <dsp:txXfrm>
        <a:off x="1395743" y="3651598"/>
        <a:ext cx="6499647" cy="10618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1BB87-1814-4C56-AE90-A5ADFDB2908B}">
      <dsp:nvSpPr>
        <dsp:cNvPr id="0" name=""/>
        <dsp:cNvSpPr/>
      </dsp:nvSpPr>
      <dsp:spPr>
        <a:xfrm>
          <a:off x="85722" y="0"/>
          <a:ext cx="6048672" cy="604867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16B47-2103-420E-BE33-B03A663AEE1D}">
      <dsp:nvSpPr>
        <dsp:cNvPr id="0" name=""/>
        <dsp:cNvSpPr/>
      </dsp:nvSpPr>
      <dsp:spPr>
        <a:xfrm>
          <a:off x="1692172" y="432050"/>
          <a:ext cx="6962496" cy="953492"/>
        </a:xfrm>
        <a:prstGeom prst="roundRect">
          <a:avLst/>
        </a:prstGeom>
        <a:solidFill>
          <a:schemeClr val="bg1">
            <a:alpha val="9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1" kern="1200" dirty="0"/>
            <a:t>Por décadas se ha instalado en nuestro país una verdadera industria de la educación y formación, esto por cierto ha generado distorsión en los verdaderos objetivos e importancia. </a:t>
          </a:r>
        </a:p>
      </dsp:txBody>
      <dsp:txXfrm>
        <a:off x="1738718" y="478596"/>
        <a:ext cx="6869404" cy="860400"/>
      </dsp:txXfrm>
    </dsp:sp>
    <dsp:sp modelId="{404DAC70-7EEC-40D4-A7BA-D84EAA635EA1}">
      <dsp:nvSpPr>
        <dsp:cNvPr id="0" name=""/>
        <dsp:cNvSpPr/>
      </dsp:nvSpPr>
      <dsp:spPr>
        <a:xfrm>
          <a:off x="1620184" y="1594241"/>
          <a:ext cx="6911385" cy="838780"/>
        </a:xfrm>
        <a:prstGeom prst="roundRect">
          <a:avLst/>
        </a:prstGeom>
        <a:solidFill>
          <a:schemeClr val="bg1">
            <a:alpha val="9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1" kern="1200" dirty="0"/>
            <a:t>Avanzar sostenidamente desde la consideración de la educación como un bien de consumo a un derecho social universal.</a:t>
          </a:r>
        </a:p>
      </dsp:txBody>
      <dsp:txXfrm>
        <a:off x="1661130" y="1635187"/>
        <a:ext cx="6829493" cy="756888"/>
      </dsp:txXfrm>
    </dsp:sp>
    <dsp:sp modelId="{CCD3F094-4B28-4C3C-BD06-7E4F37FDFB13}">
      <dsp:nvSpPr>
        <dsp:cNvPr id="0" name=""/>
        <dsp:cNvSpPr/>
      </dsp:nvSpPr>
      <dsp:spPr>
        <a:xfrm>
          <a:off x="1548176" y="2600374"/>
          <a:ext cx="7055400" cy="838780"/>
        </a:xfrm>
        <a:prstGeom prst="roundRect">
          <a:avLst/>
        </a:prstGeom>
        <a:solidFill>
          <a:schemeClr val="bg1">
            <a:alpha val="9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1" kern="1200" dirty="0"/>
            <a:t>Debe tener como base de su diseño la construcción de un modelo de sociedad explícito y consensuado y, un modelo de desarrollo que sea inclusivo y que incorpore estrategias claras para el desarrollo productivo. </a:t>
          </a:r>
        </a:p>
      </dsp:txBody>
      <dsp:txXfrm>
        <a:off x="1589122" y="2641320"/>
        <a:ext cx="6973508" cy="756888"/>
      </dsp:txXfrm>
    </dsp:sp>
    <dsp:sp modelId="{3E209385-8B7E-48EA-AACA-8A3D36787B7F}">
      <dsp:nvSpPr>
        <dsp:cNvPr id="0" name=""/>
        <dsp:cNvSpPr/>
      </dsp:nvSpPr>
      <dsp:spPr>
        <a:xfrm>
          <a:off x="1548176" y="3744420"/>
          <a:ext cx="7055400" cy="838780"/>
        </a:xfrm>
        <a:prstGeom prst="roundRect">
          <a:avLst/>
        </a:prstGeom>
        <a:solidFill>
          <a:schemeClr val="bg1">
            <a:alpha val="9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1" kern="1200" dirty="0"/>
            <a:t>En la estrategia de desarrollo, resulta fundamental revalorizar el trabajo como eje para la construcción de una sociedad más inclusiva y equitativa.</a:t>
          </a:r>
        </a:p>
      </dsp:txBody>
      <dsp:txXfrm>
        <a:off x="1589122" y="3785366"/>
        <a:ext cx="6973508" cy="756888"/>
      </dsp:txXfrm>
    </dsp:sp>
    <dsp:sp modelId="{B01FD7DF-BFA3-4D36-B4B9-9F074E68390B}">
      <dsp:nvSpPr>
        <dsp:cNvPr id="0" name=""/>
        <dsp:cNvSpPr/>
      </dsp:nvSpPr>
      <dsp:spPr>
        <a:xfrm>
          <a:off x="1548176" y="4824535"/>
          <a:ext cx="7102737" cy="838780"/>
        </a:xfrm>
        <a:prstGeom prst="roundRect">
          <a:avLst/>
        </a:prstGeom>
        <a:solidFill>
          <a:schemeClr val="bg1">
            <a:alpha val="90000"/>
          </a:schemeClr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1" kern="1200" dirty="0"/>
            <a:t>Sería necesario contar con un modelo educacional y formativo inclusivo y entender los esfuerzos que se realicen en este ámbito, como una inversión de mediano y largo plazo.</a:t>
          </a:r>
        </a:p>
      </dsp:txBody>
      <dsp:txXfrm>
        <a:off x="1589122" y="4865481"/>
        <a:ext cx="7020845" cy="7568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9904B-7B99-4EED-81E9-DA87A0180033}">
      <dsp:nvSpPr>
        <dsp:cNvPr id="0" name=""/>
        <dsp:cNvSpPr/>
      </dsp:nvSpPr>
      <dsp:spPr>
        <a:xfrm>
          <a:off x="4" y="253943"/>
          <a:ext cx="9320579" cy="34199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6B525-3A4A-462B-9E05-E15F981C9558}">
      <dsp:nvSpPr>
        <dsp:cNvPr id="0" name=""/>
        <dsp:cNvSpPr/>
      </dsp:nvSpPr>
      <dsp:spPr>
        <a:xfrm>
          <a:off x="4095" y="1367198"/>
          <a:ext cx="1790844" cy="1226041"/>
        </a:xfrm>
        <a:prstGeom prst="roundRect">
          <a:avLst/>
        </a:prstGeom>
        <a:solidFill>
          <a:srgbClr val="92D050"/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Nivelación de Estudios</a:t>
          </a:r>
        </a:p>
      </dsp:txBody>
      <dsp:txXfrm>
        <a:off x="63945" y="1427048"/>
        <a:ext cx="1671144" cy="1106341"/>
      </dsp:txXfrm>
    </dsp:sp>
    <dsp:sp modelId="{308E878F-4121-4578-B453-E4E3B78C5187}">
      <dsp:nvSpPr>
        <dsp:cNvPr id="0" name=""/>
        <dsp:cNvSpPr/>
      </dsp:nvSpPr>
      <dsp:spPr>
        <a:xfrm>
          <a:off x="1884482" y="1367198"/>
          <a:ext cx="1790844" cy="1226041"/>
        </a:xfrm>
        <a:prstGeom prst="roundRect">
          <a:avLst/>
        </a:prstGeom>
        <a:solidFill>
          <a:srgbClr val="92D050"/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Educación Media Técnico Profesional</a:t>
          </a:r>
        </a:p>
      </dsp:txBody>
      <dsp:txXfrm>
        <a:off x="1944332" y="1427048"/>
        <a:ext cx="1671144" cy="1106341"/>
      </dsp:txXfrm>
    </dsp:sp>
    <dsp:sp modelId="{B64F27AC-CE6B-40BA-908F-9AF49894A591}">
      <dsp:nvSpPr>
        <dsp:cNvPr id="0" name=""/>
        <dsp:cNvSpPr/>
      </dsp:nvSpPr>
      <dsp:spPr>
        <a:xfrm>
          <a:off x="3764869" y="1367198"/>
          <a:ext cx="1790844" cy="1226041"/>
        </a:xfrm>
        <a:prstGeom prst="roundRect">
          <a:avLst/>
        </a:prstGeom>
        <a:solidFill>
          <a:srgbClr val="92D050"/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Educación Técnica de Nivel Superior</a:t>
          </a:r>
        </a:p>
      </dsp:txBody>
      <dsp:txXfrm>
        <a:off x="3824719" y="1427048"/>
        <a:ext cx="1671144" cy="1106341"/>
      </dsp:txXfrm>
    </dsp:sp>
    <dsp:sp modelId="{8313AAEA-CA53-4E38-A871-D43993D29F78}">
      <dsp:nvSpPr>
        <dsp:cNvPr id="0" name=""/>
        <dsp:cNvSpPr/>
      </dsp:nvSpPr>
      <dsp:spPr>
        <a:xfrm>
          <a:off x="5636503" y="1361907"/>
          <a:ext cx="1790844" cy="1231332"/>
        </a:xfrm>
        <a:prstGeom prst="roundRect">
          <a:avLst/>
        </a:prstGeom>
        <a:solidFill>
          <a:srgbClr val="92D050"/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Capacitación Laboral</a:t>
          </a:r>
        </a:p>
      </dsp:txBody>
      <dsp:txXfrm>
        <a:off x="5696612" y="1422016"/>
        <a:ext cx="1670626" cy="1111114"/>
      </dsp:txXfrm>
    </dsp:sp>
    <dsp:sp modelId="{1554555C-13BD-4B10-9EDF-5FF0C2AFDE86}">
      <dsp:nvSpPr>
        <dsp:cNvPr id="0" name=""/>
        <dsp:cNvSpPr/>
      </dsp:nvSpPr>
      <dsp:spPr>
        <a:xfrm>
          <a:off x="7525643" y="1401290"/>
          <a:ext cx="1790844" cy="1157858"/>
        </a:xfrm>
        <a:prstGeom prst="roundRect">
          <a:avLst/>
        </a:prstGeom>
        <a:solidFill>
          <a:srgbClr val="92D050"/>
        </a:solidFill>
        <a:ln w="1079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Certificación de Competencias Laborales</a:t>
          </a:r>
        </a:p>
      </dsp:txBody>
      <dsp:txXfrm>
        <a:off x="7582165" y="1457812"/>
        <a:ext cx="1677800" cy="1044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CE258-7F64-4CCE-A15C-D8E9942467E5}" type="datetimeFigureOut">
              <a:rPr lang="es-CL" smtClean="0"/>
              <a:t>30-01-2020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D0F54-7E79-4B3D-9FC5-B9767F2575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0276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A5300F"/>
            </a:gs>
            <a:gs pos="62000">
              <a:schemeClr val="tx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9848" y="2253916"/>
            <a:ext cx="7315200" cy="1842596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s-CL" sz="2800" b="1" i="1" dirty="0">
                <a:solidFill>
                  <a:schemeClr val="tx1"/>
                </a:solidFill>
              </a:rPr>
              <a:t>“FORMACIÓN PARA EL TRABAJO: </a:t>
            </a:r>
            <a:br>
              <a:rPr lang="es-CL" sz="2800" b="1" i="1" dirty="0">
                <a:solidFill>
                  <a:schemeClr val="tx1"/>
                </a:solidFill>
              </a:rPr>
            </a:br>
            <a:r>
              <a:rPr lang="es-CL" sz="2800" b="1" i="1" dirty="0">
                <a:solidFill>
                  <a:schemeClr val="tx1"/>
                </a:solidFill>
              </a:rPr>
              <a:t>IMPORTANCIA DE LOS PROCESOS DE COORDINACIÓN Y ARTICULACIÓN”</a:t>
            </a:r>
            <a:br>
              <a:rPr lang="es-CL" sz="2800" dirty="0">
                <a:solidFill>
                  <a:schemeClr val="tx1"/>
                </a:solidFill>
              </a:rPr>
            </a:br>
            <a:endParaRPr lang="es-CL" sz="28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15" y="5005136"/>
            <a:ext cx="7315200" cy="579509"/>
          </a:xfrm>
        </p:spPr>
        <p:txBody>
          <a:bodyPr>
            <a:normAutofit/>
          </a:bodyPr>
          <a:lstStyle/>
          <a:p>
            <a:pPr algn="r"/>
            <a:r>
              <a:rPr lang="es-CL" sz="2000" b="1" i="1" dirty="0"/>
              <a:t>Santiago/23 de enero 2020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702" y="5765800"/>
            <a:ext cx="1524002" cy="1524002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9096703" y="1735214"/>
            <a:ext cx="2880000" cy="28800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>
                <a:solidFill>
                  <a:schemeClr val="tx1"/>
                </a:solidFill>
              </a:rPr>
              <a:t>PROGRAMA FORMACIÓN PARA EL TRABAJO</a:t>
            </a:r>
          </a:p>
        </p:txBody>
      </p:sp>
      <p:pic>
        <p:nvPicPr>
          <p:cNvPr id="8" name="7 Imagen" descr="logoCUT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1" y="6107573"/>
            <a:ext cx="1643238" cy="751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137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52919" y="260648"/>
            <a:ext cx="2602721" cy="561662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900" dirty="0">
                <a:solidFill>
                  <a:schemeClr val="tx1"/>
                </a:solidFill>
              </a:rPr>
              <a:t>4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sz="2500" b="1" dirty="0">
                <a:solidFill>
                  <a:schemeClr val="tx1"/>
                </a:solidFill>
              </a:rPr>
              <a:t>Hacia una mirada más integrada de los procesos de educación y formación para e del trabajo</a:t>
            </a:r>
            <a:r>
              <a:rPr lang="es-CL" sz="31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3359696" y="408947"/>
            <a:ext cx="8064896" cy="17239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El concepto </a:t>
            </a:r>
            <a:r>
              <a:rPr lang="es-CL" b="1" dirty="0">
                <a:solidFill>
                  <a:schemeClr val="tx1"/>
                </a:solidFill>
              </a:rPr>
              <a:t>“Formación para el Trabajo” </a:t>
            </a:r>
            <a:r>
              <a:rPr lang="es-CL" dirty="0">
                <a:solidFill>
                  <a:schemeClr val="tx1"/>
                </a:solidFill>
              </a:rPr>
              <a:t>se ha ido instalando en los últimos años entre los actores socio laborales. Si bien es cierto este no tiene un significado único, ha servido para explicitar la idea y la necesidad de contar con un verdadero sistema que posibilite a las y los trabajadores contar con procesos, espacios y recursos para la </a:t>
            </a:r>
            <a:r>
              <a:rPr lang="es-CL" b="1" dirty="0">
                <a:solidFill>
                  <a:schemeClr val="tx1"/>
                </a:solidFill>
              </a:rPr>
              <a:t>formación a lo largo de la vida</a:t>
            </a:r>
            <a:r>
              <a:rPr lang="es-CL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359696" y="2318294"/>
            <a:ext cx="8064896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s-CL" sz="2000" b="1" dirty="0"/>
              <a:t>Desde esta mirada identificamos los siguientes sistemas que se ocupan de los procesos de formación en el ámbito de la educación formal, no formal e informal: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0047726"/>
              </p:ext>
            </p:extLst>
          </p:nvPr>
        </p:nvGraphicFramePr>
        <p:xfrm>
          <a:off x="2279576" y="3068960"/>
          <a:ext cx="9320584" cy="396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121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930166" y="159125"/>
            <a:ext cx="9948041" cy="6018720"/>
          </a:xfrm>
          <a:prstGeom prst="rect">
            <a:avLst/>
          </a:prstGeom>
        </p:spPr>
      </p:pic>
      <p:sp>
        <p:nvSpPr>
          <p:cNvPr id="3" name="2 Flecha derecha"/>
          <p:cNvSpPr/>
          <p:nvPr/>
        </p:nvSpPr>
        <p:spPr>
          <a:xfrm rot="3407189">
            <a:off x="4818512" y="4664803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Rectángulo"/>
          <p:cNvSpPr/>
          <p:nvPr/>
        </p:nvSpPr>
        <p:spPr>
          <a:xfrm>
            <a:off x="551384" y="5661248"/>
            <a:ext cx="10729192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s-CL" b="1" dirty="0"/>
              <a:t>Las personas que se encuentran en esta situación son a su vez quienes ocupan los empleos más precarizados. Esta realidad, de un importante número de trabajadoras y trabajadores, debe ser una preocupación para nosotros y debe estar necesariamente contemplada en una propuesta de Formación para el Trabajo.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14578" y="5445223"/>
            <a:ext cx="10841420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b="1" dirty="0"/>
              <a:t>Resulta clave, establecer un fortalecimiento a la educación media técnico profesional, que agrupa en la actualidad a miles de jóvenes en los denominados liceos técnico o industriales y su articulación con la formación técnica superior (CFT - IP). Más de 200.000 estudiantes se encuentran en este sistema, ellos son el 45% de la matrícula en la EMTP, se encuentran distribuidos en carreras asociadas a 14 ramas productivas.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246557"/>
              </p:ext>
            </p:extLst>
          </p:nvPr>
        </p:nvGraphicFramePr>
        <p:xfrm>
          <a:off x="1199456" y="476672"/>
          <a:ext cx="8781393" cy="4303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2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1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50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85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47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Matricula de educación media regular técnico profesional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Año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 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Comercial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Industrial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Técnica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Agrícola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Marítima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Artística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Sin Informa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Total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5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52.536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63.283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38.538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8.010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2.035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-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164.479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48.316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62.375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38.199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7.514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2.022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100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158.537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s-C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45.862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62.729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38.418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7.363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1.961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137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23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156.493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5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44.921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61.963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38.968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7.505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1.884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218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42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155.501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1271464" y="4869160"/>
            <a:ext cx="7010401" cy="30777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s-CL" sz="1400" b="1" dirty="0"/>
              <a:t>Fuente: Estadísticas de la Educación 2018. Centro de Estudios Mineduc</a:t>
            </a:r>
            <a:r>
              <a:rPr lang="es-CL" sz="1400" dirty="0"/>
              <a:t>.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6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39416" y="5229200"/>
            <a:ext cx="10368455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CL" b="1" dirty="0"/>
              <a:t>De acuerdo a datos del Mineduc, al cierre del año 2018, alrededor de 514 mil estudiantes estaban matriculados en carreras técnicas de nivel superior en Centros de Formación Técnica o Institutos profesional. Un parte importante de estos estudiantes son paralelamente trabajadores/as que invierten sus recursos y tiempos en estos procesos formativos.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87513"/>
              </p:ext>
            </p:extLst>
          </p:nvPr>
        </p:nvGraphicFramePr>
        <p:xfrm>
          <a:off x="2673469" y="836712"/>
          <a:ext cx="8560678" cy="3499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2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9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2060"/>
                          </a:solidFill>
                          <a:effectLst/>
                        </a:rPr>
                        <a:t> Matricula de Educación Técnico Profesional de Nivel Superior</a:t>
                      </a:r>
                      <a:endParaRPr lang="es-CL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Año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 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Centros de Formación Técnica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Institutos Profesionales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Hombres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Mujeres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Total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Hombres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Mujeres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</a:rPr>
                        <a:t>Total</a:t>
                      </a:r>
                      <a:endParaRPr lang="es-CL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2015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70.599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75.947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148.561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188.067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190.735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378.802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2016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67.780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73.940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143.736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191.321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193.346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384.667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solidFill>
                            <a:srgbClr val="002060"/>
                          </a:solidFill>
                          <a:effectLst/>
                        </a:rPr>
                        <a:t>2017</a:t>
                      </a:r>
                      <a:endParaRPr lang="es-CL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64.910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71.879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138.806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187.172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190.182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377.354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8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2060"/>
                          </a:solidFill>
                          <a:effectLst/>
                        </a:rPr>
                        <a:t>2018</a:t>
                      </a:r>
                      <a:endParaRPr lang="es-CL" sz="16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64.114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72.670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138.802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186.340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189.122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 375.462 </a:t>
                      </a:r>
                      <a:endParaRPr lang="es-CL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4674720" y="4511737"/>
            <a:ext cx="6503581" cy="30777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s-CL" sz="1400" b="1" dirty="0"/>
              <a:t>Fuente: Estadísticas de la Educación 2018. Centro de Estudios Mineduc.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6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94249" y="161056"/>
            <a:ext cx="1086244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CL" b="1" dirty="0"/>
              <a:t>Otro eslabón en este proceso de formación para el trabajo, lo constituye la capacitación laboral, a nuestro juicio, ésta debiera perseguir dos grandes objetivos: aumentar los niveles de productividad en el trabajo y, por otro lado, mejorar la empleabilidad de las y los trabajadores.</a:t>
            </a:r>
          </a:p>
        </p:txBody>
      </p:sp>
      <p:pic>
        <p:nvPicPr>
          <p:cNvPr id="3" name="2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15" y="1270255"/>
            <a:ext cx="10925505" cy="520937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 rot="3407189">
            <a:off x="6836028" y="5233999"/>
            <a:ext cx="978408" cy="39270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Flecha derecha"/>
          <p:cNvSpPr/>
          <p:nvPr/>
        </p:nvSpPr>
        <p:spPr>
          <a:xfrm rot="3407189">
            <a:off x="10071484" y="5233998"/>
            <a:ext cx="978408" cy="39270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699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79" y="662152"/>
            <a:ext cx="10499835" cy="58174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4 Flecha derecha"/>
          <p:cNvSpPr/>
          <p:nvPr/>
        </p:nvSpPr>
        <p:spPr>
          <a:xfrm rot="3407189">
            <a:off x="9783452" y="5023660"/>
            <a:ext cx="978408" cy="39270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Flecha derecha"/>
          <p:cNvSpPr/>
          <p:nvPr/>
        </p:nvSpPr>
        <p:spPr>
          <a:xfrm rot="3407189">
            <a:off x="6687109" y="5004724"/>
            <a:ext cx="978408" cy="39270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5491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41433" y="263632"/>
            <a:ext cx="10689021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CL" b="1" dirty="0"/>
              <a:t>Un proceso muy relevante que ha crecido en importancia en los últimos años, es el reconocimiento de los aprendizajes previos que las y los trabajadores adquieren como parte de su experiencia y saber hacer. Permite validar las competencias laborales que se han adquirido en procesos formativos no formales e informales, valorizando por un lado su experticia y estandarizando ciertos conocimientos, habilidades y destrezas necesarias para desarrollar de buena manera una actividad determinada, esto es la certificación de competencias laborales. 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470812"/>
              </p:ext>
            </p:extLst>
          </p:nvPr>
        </p:nvGraphicFramePr>
        <p:xfrm>
          <a:off x="945929" y="2204864"/>
          <a:ext cx="9680027" cy="4382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o" r:id="rId3" imgW="6158161" imgH="3990158" progId="Word.Document.12">
                  <p:embed/>
                </p:oleObj>
              </mc:Choice>
              <mc:Fallback>
                <p:oleObj name="Documento" r:id="rId3" imgW="6158161" imgH="39901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5929" y="2204864"/>
                        <a:ext cx="9680027" cy="4382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236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52919" y="1123837"/>
            <a:ext cx="2789826" cy="48197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200" dirty="0">
                <a:solidFill>
                  <a:schemeClr val="tx1"/>
                </a:solidFill>
              </a:rPr>
              <a:t>5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sz="2900" b="1" dirty="0">
                <a:solidFill>
                  <a:schemeClr val="tx1"/>
                </a:solidFill>
              </a:rPr>
              <a:t>Propuesta estratégica desde la Central Unitaria de Trabajadores sobre la Formación para el Trabajo</a:t>
            </a:r>
            <a:r>
              <a:rPr lang="es-CL" sz="29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894083" y="1056625"/>
            <a:ext cx="7204840" cy="224676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sz="2000" b="1" dirty="0"/>
              <a:t>En el ámbito institucional la Central Unitaria de Trabajadores plantea que es necesario contar con una institucionalidad de carácter público de permita coordinar y direccionar de mejor manera los sistemas que hoy forman parte de la Formación para el Trabajo </a:t>
            </a:r>
            <a:r>
              <a:rPr lang="es-CL" sz="2000" dirty="0"/>
              <a:t>(Nivelación de Estudios, Educación Media Técnico Profesional, Educación Técnico Profesional de Educación Superior, Capacitación Laboral y Certificación de Competencias Laborales).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94082" y="3545065"/>
            <a:ext cx="7204841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sz="2000" b="1" dirty="0"/>
              <a:t>Se debería avanzar sistemáticamente </a:t>
            </a:r>
            <a:r>
              <a:rPr lang="es-CL" sz="2000" dirty="0"/>
              <a:t>en incorporar en las instituciones que tengan que ver con la formación para el trabajo, modelos de </a:t>
            </a:r>
            <a:r>
              <a:rPr lang="es-CL" sz="2000" b="1" dirty="0"/>
              <a:t>gobernanza tripartita,</a:t>
            </a:r>
            <a:r>
              <a:rPr lang="es-CL" sz="2000" dirty="0"/>
              <a:t> en donde se incorporen los trabajadores, las trabajadoras, empleadores organizados y el Estado, en instancias de decisión política y no sólo como organismos consultores.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08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60498" y="271100"/>
            <a:ext cx="8608110" cy="20313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b="1" dirty="0"/>
              <a:t> Es </a:t>
            </a:r>
            <a:r>
              <a:rPr lang="es-CL" dirty="0"/>
              <a:t>una característica que hay que incorporar y, generar un conocimiento de esta realidad e interpretarla para mejorar las herramientas que nos permitan abordarla en beneficios para el mundo del trabajo.</a:t>
            </a:r>
          </a:p>
          <a:p>
            <a:pPr algn="just"/>
            <a:r>
              <a:rPr lang="es-CL" dirty="0"/>
              <a:t>Pese a que el 75% de los y las trabajadores tiene contrato indefinido, (el otro 25% se divide en fijo, faena y honorarios) la </a:t>
            </a:r>
            <a:r>
              <a:rPr lang="es-CL" b="1" dirty="0"/>
              <a:t>movilidad</a:t>
            </a:r>
            <a:r>
              <a:rPr lang="es-CL" dirty="0"/>
              <a:t> de ellos dentro de los primeros </a:t>
            </a:r>
            <a:r>
              <a:rPr lang="es-CL" b="1" dirty="0"/>
              <a:t>5 años y en edad menor a los 40 años es de 61%</a:t>
            </a:r>
            <a:r>
              <a:rPr lang="es-CL" dirty="0"/>
              <a:t>, significa que estos contratados indefinidamente antes de los 5 años es finiquitado y cambia de empresa o lugar de trabajo.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00358" y="836712"/>
            <a:ext cx="216024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CL" sz="2000" b="1" dirty="0"/>
              <a:t>Movilidad laboral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947904" y="2701369"/>
            <a:ext cx="8620704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En el ámbito de los procesos formativos, nuestra visión estratégica es fortalecer en las y los trabajadores la </a:t>
            </a:r>
            <a:r>
              <a:rPr lang="es-CL" b="1" dirty="0"/>
              <a:t>autonomía</a:t>
            </a:r>
            <a:r>
              <a:rPr lang="es-CL" dirty="0"/>
              <a:t> en sus decisiones laborales: </a:t>
            </a:r>
            <a:r>
              <a:rPr lang="es-CL" b="1" dirty="0"/>
              <a:t>dónde</a:t>
            </a:r>
            <a:r>
              <a:rPr lang="es-CL" dirty="0"/>
              <a:t> y, en </a:t>
            </a:r>
            <a:r>
              <a:rPr lang="es-CL" b="1" dirty="0"/>
              <a:t>qué</a:t>
            </a:r>
            <a:r>
              <a:rPr lang="es-CL" dirty="0"/>
              <a:t> condiciones trabajan en las organizaciones y empresas productivas y de servicio.</a:t>
            </a: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296202" y="2749026"/>
            <a:ext cx="2664296" cy="96800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500358" y="3032973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Autonomía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960498" y="4563415"/>
            <a:ext cx="8608110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Para lo anterior apostamos a generar y apoyar, todos los espacios, recursos e instrumentos que les permitan a las trabajadoras y trabajadores mejorar de manera importante su </a:t>
            </a:r>
            <a:r>
              <a:rPr lang="es-CL" b="1" dirty="0"/>
              <a:t>empleabilidad</a:t>
            </a:r>
            <a:r>
              <a:rPr lang="es-CL" dirty="0"/>
              <a:t>.</a:t>
            </a:r>
          </a:p>
          <a:p>
            <a:pPr algn="just"/>
            <a:r>
              <a:rPr lang="es-CL" dirty="0"/>
              <a:t>Creemos que trabajadores con mayor empleabilidad, por tanto, con más y mejores competencias laborales, trabajando en ambientes organizacionales </a:t>
            </a:r>
            <a:r>
              <a:rPr lang="es-CL" b="1" dirty="0"/>
              <a:t>efectivos</a:t>
            </a:r>
            <a:r>
              <a:rPr lang="es-CL" dirty="0"/>
              <a:t> y con </a:t>
            </a:r>
            <a:r>
              <a:rPr lang="es-CL" b="1" dirty="0"/>
              <a:t>trabajo decente</a:t>
            </a:r>
            <a:r>
              <a:rPr lang="es-CL" dirty="0"/>
              <a:t>, puede significar un cambio cualitativo de sus condiciones de vida. 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296202" y="5157192"/>
            <a:ext cx="2487430" cy="93610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80614" y="5440578"/>
            <a:ext cx="1798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Empleabilidad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06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52919" y="1123837"/>
            <a:ext cx="2674729" cy="460118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000" dirty="0">
                <a:solidFill>
                  <a:schemeClr val="tx1"/>
                </a:solidFill>
              </a:rPr>
              <a:t>6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 sz="2800" b="1" dirty="0">
                <a:solidFill>
                  <a:schemeClr val="tx1"/>
                </a:solidFill>
              </a:rPr>
              <a:t>La necesidad de contar con espacios reales de articulación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635770" y="404664"/>
            <a:ext cx="7772400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Existe consenso que los </a:t>
            </a:r>
            <a:r>
              <a:rPr lang="es-CL" b="1" dirty="0"/>
              <a:t>procesos de articulación de los distintos sub sistemas que conforman la Formación para el Trabajo, representa uno de los nudos críticos a superar</a:t>
            </a:r>
            <a:r>
              <a:rPr lang="es-CL" dirty="0"/>
              <a:t> para lograr dar efectividad y pertinencia a esta propuesta formativa. Incentivar el desarrollo de competencias laborales a partir de </a:t>
            </a:r>
            <a:r>
              <a:rPr lang="es-CL" b="1" dirty="0"/>
              <a:t>itinerarios formativos que integren la educación técnica en sus distintos niveles, la capacitación laboral y el trabajo, es el gran desafío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63682" y="2482668"/>
            <a:ext cx="7535916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Avanzar hacia una </a:t>
            </a:r>
            <a:r>
              <a:rPr lang="es-CL" b="1" dirty="0"/>
              <a:t>institucionalidad de carácter público que permita coordinar y direccionar de mejor manera estos sub sistemas, a través del dialogo social tripartito</a:t>
            </a:r>
            <a:r>
              <a:rPr lang="es-CL" dirty="0"/>
              <a:t>, es un camino que recién comienza su recorrido en nuestro país, pero con desarrollo en otros países. </a:t>
            </a:r>
            <a:r>
              <a:rPr lang="es-CL" b="1" dirty="0"/>
              <a:t>Para su continuidad y fortalecimiento, es necesario aunar voluntades entre los principales actores: trabajadores, empresarios y Estado.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753322" y="4507587"/>
            <a:ext cx="7646276" cy="20313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Con este convencimiento, la necesidad de articulación de la formación para el trabajo </a:t>
            </a:r>
            <a:r>
              <a:rPr lang="es-CL" b="1" dirty="0"/>
              <a:t>más allá del ámbito educativo </a:t>
            </a:r>
            <a:r>
              <a:rPr lang="es-CL" dirty="0"/>
              <a:t>y que permita contar con un sistema que facilite las </a:t>
            </a:r>
            <a:r>
              <a:rPr lang="es-CL" b="1" dirty="0"/>
              <a:t>trayectorias formativas </a:t>
            </a:r>
            <a:r>
              <a:rPr lang="es-CL" dirty="0"/>
              <a:t>de las y los trabajadores entre la educación técnica formal, la formación técnica no formal y la formación obtenida en el ejercicio cotidiano del trabajo, sin dudas, aparece en la </a:t>
            </a:r>
            <a:r>
              <a:rPr lang="es-CL" b="1" dirty="0"/>
              <a:t>agenda pública </a:t>
            </a:r>
            <a:r>
              <a:rPr lang="es-CL" dirty="0"/>
              <a:t>como una tarea de gran relevancia y pertinente frente a las transformaciones en el mundo del trabajo.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9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9375847"/>
              </p:ext>
            </p:extLst>
          </p:nvPr>
        </p:nvGraphicFramePr>
        <p:xfrm>
          <a:off x="4007944" y="694688"/>
          <a:ext cx="8128000" cy="566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531462" y="404664"/>
            <a:ext cx="1748114" cy="584775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s-CL" sz="3200" b="1" dirty="0"/>
              <a:t>Índice</a:t>
            </a:r>
          </a:p>
        </p:txBody>
      </p:sp>
    </p:spTree>
    <p:extLst>
      <p:ext uri="{BB962C8B-B14F-4D97-AF65-F5344CB8AC3E}">
        <p14:creationId xmlns:p14="http://schemas.microsoft.com/office/powerpoint/2010/main" val="2430475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74713" y="215150"/>
            <a:ext cx="10642574" cy="101566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sz="2000" dirty="0"/>
              <a:t>En este marco, la articulación es una construcción que debiera partir respondiendo a una pregunta general hasta convertirse en una realidad: </a:t>
            </a:r>
            <a:r>
              <a:rPr lang="es-CL" sz="2000" b="1" dirty="0"/>
              <a:t>¿Cuáles podrían ser los espacios, las materias y una agenda de articulación de la Formación para el Trabajo a lo largo de la vida?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55440" y="1340768"/>
            <a:ext cx="10081120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CL" dirty="0"/>
              <a:t>	</a:t>
            </a:r>
            <a:r>
              <a:rPr lang="es-CL" b="1" dirty="0"/>
              <a:t>¿Contamos con un diagnóstico compartido en relación a la segmentación de la 	Formación para el Trabajo a lo largo de la vida en nuestro país?</a:t>
            </a:r>
          </a:p>
          <a:p>
            <a:endParaRPr lang="es-CL" b="1" dirty="0"/>
          </a:p>
          <a:p>
            <a:r>
              <a:rPr lang="es-CL" b="1" dirty="0"/>
              <a:t>	¿Cuál es la relación de la Formación para el Trabajo y el desarrollo productivo del país?</a:t>
            </a:r>
          </a:p>
          <a:p>
            <a:endParaRPr lang="es-CL" b="1" dirty="0"/>
          </a:p>
          <a:p>
            <a:r>
              <a:rPr lang="es-CL" b="1" dirty="0"/>
              <a:t>	¿Cuáles han sido los avances implementados y/o en curso cuyo propósito es la 	integración vertical y horizontal entre los subsistemas de la Formación para el Trabajo?</a:t>
            </a:r>
          </a:p>
          <a:p>
            <a:endParaRPr lang="es-CL" b="1" dirty="0"/>
          </a:p>
          <a:p>
            <a:r>
              <a:rPr lang="es-CL" b="1" dirty="0"/>
              <a:t>	¿Cuáles son las principales barreras institucionales (financieras, organizacionales, culturales, otras) que se detectan para ir desarrollando una articulación 	efectiva 	de la Formación para el Trabajo?</a:t>
            </a:r>
          </a:p>
          <a:p>
            <a:endParaRPr lang="es-CL" b="1" dirty="0"/>
          </a:p>
          <a:p>
            <a:r>
              <a:rPr lang="es-CL" b="1" dirty="0"/>
              <a:t>	¿Cómo fortalecer el dialogo social para transitar hacia una gobernanza tripartita de la Formación para el Trabajo?</a:t>
            </a:r>
          </a:p>
          <a:p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1754172" y="5787004"/>
            <a:ext cx="8856984" cy="70788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es-CL" sz="2000" b="1" dirty="0"/>
              <a:t>Son algunas de las interrogantes que ponemos a disposición para la reflexión y diálogo de todos los actores que intervienen en la Formación para el Trabajo.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3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rcador de contenido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832" y="2031421"/>
            <a:ext cx="2448272" cy="22885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3 Imagen" descr="logoCUT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5931239"/>
            <a:ext cx="1687451" cy="7512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1163445" y="790485"/>
            <a:ext cx="4330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b="1" i="1" dirty="0">
                <a:solidFill>
                  <a:schemeClr val="bg1"/>
                </a:solidFill>
              </a:rPr>
              <a:t>¡Muchas gracias!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005665" y="4797152"/>
            <a:ext cx="624722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s-CL" sz="2400" b="1" dirty="0"/>
              <a:t>PROGRAMA FORMACIÓN PARA EL TRABAJO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2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236305683"/>
              </p:ext>
            </p:extLst>
          </p:nvPr>
        </p:nvGraphicFramePr>
        <p:xfrm>
          <a:off x="2758952" y="188640"/>
          <a:ext cx="943304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79376" y="1268760"/>
            <a:ext cx="1944216" cy="4093428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s-CL" sz="8000" b="1" dirty="0"/>
              <a:t>1</a:t>
            </a:r>
          </a:p>
          <a:p>
            <a:pPr algn="ctr"/>
            <a:r>
              <a:rPr lang="es-CL" sz="3600" b="1" dirty="0"/>
              <a:t>El valor del Trabajo</a:t>
            </a:r>
          </a:p>
          <a:p>
            <a:pPr algn="ctr"/>
            <a:endParaRPr lang="es-CL" sz="3600" dirty="0"/>
          </a:p>
          <a:p>
            <a:pPr algn="ctr"/>
            <a:endParaRPr lang="es-CL" sz="36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7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183986880"/>
              </p:ext>
            </p:extLst>
          </p:nvPr>
        </p:nvGraphicFramePr>
        <p:xfrm>
          <a:off x="3575720" y="69269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91344" y="2276872"/>
            <a:ext cx="2232248" cy="1384995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s-CL" sz="2800" b="1" dirty="0"/>
              <a:t>Valorizar el trabajo significa…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9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5400" y="390774"/>
            <a:ext cx="3813314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sz="3200" i="1" dirty="0"/>
              <a:t>Hoy, el trabajo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855640" y="1576536"/>
            <a:ext cx="8667734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sz="2000" b="1" dirty="0"/>
              <a:t>Está experimentando grandes transformaciones. Los avances tecnológicos – inteligencia artificial, automatización y robótica- impactan directamente en cómo se trabaja y cómo se organiza la producción en los empleos 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820063" y="2916907"/>
            <a:ext cx="8703311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sz="2000" b="1" dirty="0"/>
              <a:t> Se crean y se seguirán creando nuevos puestos de trabajo, se pierden y perderán otros y, otros puestos son severamente modificados.</a:t>
            </a:r>
          </a:p>
          <a:p>
            <a:r>
              <a:rPr lang="es-CL" sz="2000" b="1" dirty="0"/>
              <a:t>La dimensión de esta realidad es diversa, dependiendo de las diferentes metodologías de cálculo.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68469" y="4565054"/>
            <a:ext cx="866174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sz="2000" b="1" dirty="0"/>
              <a:t>En esta transición , podrían ser las/los trabajadores menos preparados, las/los desempleados, las/los jóvenes, quienes no alcancen a aprovechar las nuevas oportunidades que se generen con las aceleradas transformaciones en curso. (OIT, 2019)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67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668046" y="908720"/>
            <a:ext cx="10369152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itchFamily="18" charset="2"/>
              <a:buNone/>
            </a:pPr>
            <a:r>
              <a:rPr lang="es-CL" b="1" dirty="0">
                <a:solidFill>
                  <a:schemeClr val="tx1"/>
                </a:solidFill>
              </a:rPr>
              <a:t>Los procesos de formación y capacitación para el trabajo han adquirido un lugar estratégico </a:t>
            </a:r>
            <a:r>
              <a:rPr lang="es-CL" dirty="0">
                <a:solidFill>
                  <a:schemeClr val="tx1"/>
                </a:solidFill>
              </a:rPr>
              <a:t>al instalarse como la herramienta fundamental para el desarrollo de las capacidades que permitan a las personas la búsqueda, el acceso, la mantención y el progreso en el trabajo.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03849" y="261250"/>
            <a:ext cx="682225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s-CL" sz="2800" i="1" dirty="0"/>
              <a:t>Considerando las transformaciones en curso …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799857" y="2032130"/>
            <a:ext cx="623734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L" dirty="0"/>
              <a:t>Un imperativo ético y político para los gobiernos y políticas públicas, dado los amplios segmentos de la población que viven situaciones de vulnerabilidad social. </a:t>
            </a:r>
          </a:p>
          <a:p>
            <a:pPr algn="just"/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695400" y="2277731"/>
            <a:ext cx="230492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s-CL" b="1" dirty="0"/>
              <a:t>Por lo cual constituye</a:t>
            </a:r>
          </a:p>
        </p:txBody>
      </p:sp>
      <p:sp>
        <p:nvSpPr>
          <p:cNvPr id="6" name="5 Flecha derecha"/>
          <p:cNvSpPr/>
          <p:nvPr/>
        </p:nvSpPr>
        <p:spPr>
          <a:xfrm flipV="1">
            <a:off x="3301827" y="2161085"/>
            <a:ext cx="1296144" cy="60262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4799857" y="3622718"/>
            <a:ext cx="623734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La Formación para el Trabajo debe ser pensada y desarrollada, como un modelo integrado, desde los actores sociales relevantes en este ámbito, </a:t>
            </a:r>
            <a:r>
              <a:rPr lang="es-CL" b="1" dirty="0"/>
              <a:t>trabajadores</a:t>
            </a:r>
            <a:r>
              <a:rPr lang="es-CL" dirty="0"/>
              <a:t> y </a:t>
            </a:r>
            <a:r>
              <a:rPr lang="es-CL" b="1" dirty="0"/>
              <a:t>empleadores</a:t>
            </a:r>
            <a:r>
              <a:rPr lang="es-CL" dirty="0"/>
              <a:t>, con el apoyo del Estado .</a:t>
            </a:r>
          </a:p>
        </p:txBody>
      </p:sp>
      <p:sp>
        <p:nvSpPr>
          <p:cNvPr id="8" name="7 Flecha derecha"/>
          <p:cNvSpPr/>
          <p:nvPr/>
        </p:nvSpPr>
        <p:spPr>
          <a:xfrm rot="10800000">
            <a:off x="3639957" y="4376524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367429" y="3400117"/>
            <a:ext cx="30480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Decontruir parte del sentido que ha regido la acción formativa hasta hoy 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20512" y="4453715"/>
            <a:ext cx="302202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Nuevas concepciones para la formación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20512" y="5229200"/>
            <a:ext cx="304800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La inclusión de formación de consciencia y de sentido sindical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830301" y="5229200"/>
            <a:ext cx="620689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El </a:t>
            </a:r>
            <a:r>
              <a:rPr lang="es-CL" b="1" dirty="0"/>
              <a:t>rol del Estado </a:t>
            </a:r>
            <a:r>
              <a:rPr lang="es-CL" dirty="0"/>
              <a:t>y de la sociedad en general debe sufrir una importante modificación, transformándose en activos promotores y generar un nuevo ordenamiento que asegure el acceso, la calidad y el financiamiento adecuado</a:t>
            </a: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8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507342012"/>
              </p:ext>
            </p:extLst>
          </p:nvPr>
        </p:nvGraphicFramePr>
        <p:xfrm>
          <a:off x="2711624" y="332656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52919" y="1268760"/>
            <a:ext cx="2314689" cy="445626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000" dirty="0">
                <a:solidFill>
                  <a:schemeClr val="tx1"/>
                </a:solidFill>
              </a:rPr>
              <a:t>2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b="1" dirty="0">
                <a:solidFill>
                  <a:schemeClr val="tx1"/>
                </a:solidFill>
              </a:rPr>
              <a:t>Formación y trabajo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1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3431704" y="3448056"/>
            <a:ext cx="8097719" cy="24002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itchFamily="18" charset="2"/>
              <a:buNone/>
            </a:pPr>
            <a:r>
              <a:rPr lang="es-CL" dirty="0">
                <a:solidFill>
                  <a:schemeClr val="tx1"/>
                </a:solidFill>
              </a:rPr>
              <a:t>A </a:t>
            </a:r>
            <a:r>
              <a:rPr lang="es-CL" b="1" dirty="0">
                <a:solidFill>
                  <a:schemeClr val="tx1"/>
                </a:solidFill>
              </a:rPr>
              <a:t>100 años </a:t>
            </a:r>
            <a:r>
              <a:rPr lang="es-CL" dirty="0">
                <a:solidFill>
                  <a:schemeClr val="tx1"/>
                </a:solidFill>
              </a:rPr>
              <a:t>de su fundación la OIT en su informe TRABAJAR PARA UN FUTURO MÁS PROMETEDOR de la Comisión Mundial sobre el futuro del trabajo, propone a la comunidad internacional un </a:t>
            </a:r>
            <a:r>
              <a:rPr lang="es-CL" b="1" dirty="0">
                <a:solidFill>
                  <a:schemeClr val="tx1"/>
                </a:solidFill>
              </a:rPr>
              <a:t>programa de acción centrado en las personas , en el cual su primer eje es “aumentar la inversión en las capacidades de las personas, a través de, entre otras recomendaciones , el derecho a un aprendizaje a lo largo de la vida que permita a las personas adquirir competencias, perfeccionarlas y reciclarse profesionalmente</a:t>
            </a:r>
            <a:r>
              <a:rPr lang="es-CL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287688" y="908720"/>
            <a:ext cx="8241735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CL" dirty="0"/>
              <a:t>la </a:t>
            </a:r>
            <a:r>
              <a:rPr lang="es-CL" b="1" dirty="0"/>
              <a:t>OIT</a:t>
            </a:r>
            <a:r>
              <a:rPr lang="es-CL" dirty="0"/>
              <a:t> a través de sus órganos especializados ha venido desarrollando muchos diagnósticos y propuestas de lo que la organización denomina </a:t>
            </a:r>
            <a:r>
              <a:rPr lang="es-CL" b="1" dirty="0"/>
              <a:t>“Formación Profesional”</a:t>
            </a:r>
            <a:r>
              <a:rPr lang="es-CL" dirty="0"/>
              <a:t> destacándose el trabajo que desde </a:t>
            </a:r>
            <a:r>
              <a:rPr lang="es-CL" b="1" dirty="0"/>
              <a:t>CINTERFOR/OIT</a:t>
            </a:r>
            <a:r>
              <a:rPr lang="es-CL" dirty="0"/>
              <a:t> ha emanado.</a:t>
            </a:r>
          </a:p>
          <a:p>
            <a:endParaRPr lang="es-CL" dirty="0"/>
          </a:p>
          <a:p>
            <a:r>
              <a:rPr lang="es-CL" dirty="0"/>
              <a:t>La OIT desde su gobernanza tripartita y utilizando el dialogo social ha generado una serie de instrumentos sobre la formación profesional , desde los años 50 en adelante </a:t>
            </a:r>
            <a:r>
              <a:rPr lang="es-CL" b="1" dirty="0"/>
              <a:t>(Convenios y Recomendaciones).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91344" y="1123836"/>
            <a:ext cx="2232248" cy="460118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000" dirty="0">
                <a:solidFill>
                  <a:schemeClr val="tx1"/>
                </a:solidFill>
              </a:rPr>
              <a:t>3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 sz="2800" b="1" dirty="0">
                <a:solidFill>
                  <a:schemeClr val="tx1"/>
                </a:solidFill>
              </a:rPr>
              <a:t>Una mirada desde la Organización Internacional del Trabajo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4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911424" y="1124744"/>
            <a:ext cx="9649072" cy="5275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itchFamily="18" charset="2"/>
              <a:buNone/>
            </a:pPr>
            <a:endParaRPr lang="es-CL" b="1" dirty="0">
              <a:solidFill>
                <a:schemeClr val="tx1"/>
              </a:solidFill>
            </a:endParaRPr>
          </a:p>
          <a:p>
            <a:pPr marL="0" indent="0" algn="just">
              <a:buFont typeface="Wingdings 2" pitchFamily="18" charset="2"/>
              <a:buNone/>
            </a:pPr>
            <a:r>
              <a:rPr lang="es-CL" b="1" dirty="0">
                <a:solidFill>
                  <a:schemeClr val="tx1"/>
                </a:solidFill>
              </a:rPr>
              <a:t>“Exhortamos a que se reconozca formalmente un derecho universal al aprendizaje permanente y a que se establezca un sistema eficaz de aprendizaje permanente.</a:t>
            </a:r>
          </a:p>
          <a:p>
            <a:pPr algn="just"/>
            <a:r>
              <a:rPr lang="es-CL" dirty="0">
                <a:solidFill>
                  <a:schemeClr val="tx1"/>
                </a:solidFill>
              </a:rPr>
              <a:t>La gestación de cambios, ya sean los que se dan en la organización del trabajo o las nuevas tecnologías que se están adoptando en explotaciones agrícolas, fábricas y oficinas, es una característica constante del mundo del trabajo. </a:t>
            </a:r>
            <a:r>
              <a:rPr lang="es-CL" b="1" dirty="0">
                <a:solidFill>
                  <a:schemeClr val="tx1"/>
                </a:solidFill>
              </a:rPr>
              <a:t>Con el fin de aprovechar las transformaciones en curso para abrir puertas y crear oportunidades para el desarrollo humano es necesario que los trabajadores tengan derecho al aprendizaje permanente</a:t>
            </a:r>
            <a:r>
              <a:rPr lang="es-CL" dirty="0">
                <a:solidFill>
                  <a:schemeClr val="tx1"/>
                </a:solidFill>
              </a:rPr>
              <a:t>. Este será un elemento clave para que las personas puedan aprovechar las nuevas tecnologías y las nuevas actividades laborales que vendrán después.</a:t>
            </a:r>
          </a:p>
          <a:p>
            <a:pPr algn="just"/>
            <a:r>
              <a:rPr lang="es-CL" dirty="0">
                <a:solidFill>
                  <a:schemeClr val="tx1"/>
                </a:solidFill>
              </a:rPr>
              <a:t>El aprendizaje permanente engloba el aprendizaje formal e informal desde la primera infancia y la educación básica, así como todo el aprendizaje adulto, y combina competencias básicas, sociales y cognitivas (como el aprendizaje para aprender), al igual que las competencias necesarias para trabajos, ocupaciones o sectores específicos. </a:t>
            </a:r>
            <a:r>
              <a:rPr lang="es-CL" b="1" dirty="0">
                <a:solidFill>
                  <a:schemeClr val="tx1"/>
                </a:solidFill>
              </a:rPr>
              <a:t>El aprendizaje permanente no abarca solamente las competencias necesarias para trabajar, sino que también comprende el desarrollo de las aptitudes necesarias para participar en una sociedad democrática”.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es-CL" sz="1700" b="1" dirty="0">
                <a:solidFill>
                  <a:schemeClr val="tx1"/>
                </a:solidFill>
              </a:rPr>
              <a:t>(pág. 11. Resumen del Informe. OIT 2019)</a:t>
            </a:r>
          </a:p>
          <a:p>
            <a:pPr algn="just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35360" y="188640"/>
            <a:ext cx="332456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CL" sz="2000" b="1" dirty="0"/>
              <a:t>En su Informe, la OIT señala: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1/21/2020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69450"/>
      </p:ext>
    </p:extLst>
  </p:cSld>
  <p:clrMapOvr>
    <a:masterClrMapping/>
  </p:clrMapOvr>
</p:sld>
</file>

<file path=ppt/theme/theme1.xml><?xml version="1.0" encoding="utf-8"?>
<a:theme xmlns:a="http://schemas.openxmlformats.org/drawingml/2006/main" name="FIEL 2020">
  <a:themeElements>
    <a:clrScheme name="Personalizado 3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FFFF00"/>
      </a:hlink>
      <a:folHlink>
        <a:srgbClr val="7030A0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EL 2020" id="{0616E914-93E7-43DC-82B7-D0C56EC47280}" vid="{FB08C8E2-C0C6-443F-B577-B56F1981CFB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FIEL 2020</Template>
  <TotalTime>998</TotalTime>
  <Words>2322</Words>
  <Application>Microsoft Office PowerPoint</Application>
  <PresentationFormat>Panorámica</PresentationFormat>
  <Paragraphs>245</Paragraphs>
  <Slides>21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Calibri</vt:lpstr>
      <vt:lpstr>Corbel</vt:lpstr>
      <vt:lpstr>Wingdings 2</vt:lpstr>
      <vt:lpstr>FIEL 2020</vt:lpstr>
      <vt:lpstr>Documento</vt:lpstr>
      <vt:lpstr>“FORMACIÓN PARA EL TRABAJO:  IMPORTANCIA DE LOS PROCESOS DE COORDINACIÓN Y ARTICULACIÓN”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</dc:creator>
  <cp:lastModifiedBy>Pia Toro Melo</cp:lastModifiedBy>
  <cp:revision>64</cp:revision>
  <dcterms:created xsi:type="dcterms:W3CDTF">2020-01-21T16:58:08Z</dcterms:created>
  <dcterms:modified xsi:type="dcterms:W3CDTF">2020-01-30T17:38:16Z</dcterms:modified>
</cp:coreProperties>
</file>